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775" r:id="rId2"/>
    <p:sldId id="709" r:id="rId3"/>
    <p:sldId id="631" r:id="rId4"/>
    <p:sldId id="737" r:id="rId5"/>
    <p:sldId id="704" r:id="rId6"/>
    <p:sldId id="670" r:id="rId7"/>
    <p:sldId id="669" r:id="rId8"/>
    <p:sldId id="740" r:id="rId9"/>
    <p:sldId id="711" r:id="rId10"/>
    <p:sldId id="763" r:id="rId11"/>
    <p:sldId id="764" r:id="rId12"/>
    <p:sldId id="761" r:id="rId13"/>
    <p:sldId id="762" r:id="rId14"/>
    <p:sldId id="765" r:id="rId15"/>
    <p:sldId id="766" r:id="rId16"/>
    <p:sldId id="768" r:id="rId17"/>
    <p:sldId id="735" r:id="rId18"/>
    <p:sldId id="774" r:id="rId19"/>
    <p:sldId id="699" r:id="rId20"/>
    <p:sldId id="769" r:id="rId21"/>
    <p:sldId id="752" r:id="rId22"/>
    <p:sldId id="664" r:id="rId23"/>
    <p:sldId id="753" r:id="rId24"/>
    <p:sldId id="666" r:id="rId25"/>
    <p:sldId id="754" r:id="rId26"/>
    <p:sldId id="665" r:id="rId27"/>
    <p:sldId id="771" r:id="rId28"/>
    <p:sldId id="668" r:id="rId29"/>
    <p:sldId id="756" r:id="rId30"/>
    <p:sldId id="667" r:id="rId31"/>
    <p:sldId id="755" r:id="rId32"/>
    <p:sldId id="744" r:id="rId33"/>
    <p:sldId id="646" r:id="rId34"/>
    <p:sldId id="776" r:id="rId35"/>
    <p:sldId id="656" r:id="rId36"/>
    <p:sldId id="654" r:id="rId37"/>
    <p:sldId id="758" r:id="rId38"/>
    <p:sldId id="648" r:id="rId39"/>
    <p:sldId id="649" r:id="rId40"/>
    <p:sldId id="661" r:id="rId41"/>
    <p:sldId id="659" r:id="rId42"/>
    <p:sldId id="772" r:id="rId43"/>
    <p:sldId id="674" r:id="rId44"/>
    <p:sldId id="675" r:id="rId45"/>
    <p:sldId id="677" r:id="rId46"/>
    <p:sldId id="678" r:id="rId47"/>
    <p:sldId id="680" r:id="rId48"/>
    <p:sldId id="683" r:id="rId49"/>
    <p:sldId id="684" r:id="rId50"/>
    <p:sldId id="685" r:id="rId51"/>
    <p:sldId id="687" r:id="rId52"/>
    <p:sldId id="689" r:id="rId53"/>
    <p:sldId id="688" r:id="rId54"/>
    <p:sldId id="690" r:id="rId55"/>
    <p:sldId id="692" r:id="rId56"/>
    <p:sldId id="694" r:id="rId57"/>
    <p:sldId id="695" r:id="rId58"/>
    <p:sldId id="708" r:id="rId59"/>
    <p:sldId id="757" r:id="rId60"/>
    <p:sldId id="747" r:id="rId61"/>
    <p:sldId id="697" r:id="rId62"/>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brbail"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DF65"/>
    <a:srgbClr val="BFBFBF"/>
    <a:srgbClr val="C0504D"/>
    <a:srgbClr val="4F81BD"/>
    <a:srgbClr val="EF7E39"/>
    <a:srgbClr val="F8C6A7"/>
    <a:srgbClr val="E1E1E1"/>
    <a:srgbClr val="666666"/>
    <a:srgbClr val="B1C7E1"/>
    <a:srgbClr val="2744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247" autoAdjust="0"/>
    <p:restoredTop sz="70044" autoAdjust="0"/>
  </p:normalViewPr>
  <p:slideViewPr>
    <p:cSldViewPr>
      <p:cViewPr varScale="1">
        <p:scale>
          <a:sx n="60" d="100"/>
          <a:sy n="60" d="100"/>
        </p:scale>
        <p:origin x="1170" y="3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5485"/>
    </p:cViewPr>
  </p:sorterViewPr>
  <p:notesViewPr>
    <p:cSldViewPr>
      <p:cViewPr varScale="1">
        <p:scale>
          <a:sx n="63" d="100"/>
          <a:sy n="63" d="100"/>
        </p:scale>
        <p:origin x="130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3183225669566509E-2"/>
          <c:y val="8.1325856995148341E-2"/>
          <c:w val="0.88848344178996974"/>
          <c:h val="0.81740316551340175"/>
        </c:manualLayout>
      </c:layout>
      <c:barChart>
        <c:barDir val="col"/>
        <c:grouping val="clustered"/>
        <c:varyColors val="0"/>
        <c:ser>
          <c:idx val="0"/>
          <c:order val="0"/>
          <c:invertIfNegative val="0"/>
          <c:cat>
            <c:strRef>
              <c:f>Sheet1!$B$4:$B$6</c:f>
              <c:strCache>
                <c:ptCount val="3"/>
                <c:pt idx="0">
                  <c:v>A</c:v>
                </c:pt>
                <c:pt idx="1">
                  <c:v>B</c:v>
                </c:pt>
                <c:pt idx="2">
                  <c:v>C</c:v>
                </c:pt>
              </c:strCache>
            </c:strRef>
          </c:cat>
          <c:val>
            <c:numRef>
              <c:f>Sheet1!$C$4:$C$6</c:f>
              <c:numCache>
                <c:formatCode>General</c:formatCode>
                <c:ptCount val="3"/>
                <c:pt idx="0">
                  <c:v>20</c:v>
                </c:pt>
                <c:pt idx="1">
                  <c:v>30</c:v>
                </c:pt>
                <c:pt idx="2">
                  <c:v>15</c:v>
                </c:pt>
              </c:numCache>
            </c:numRef>
          </c:val>
          <c:extLst>
            <c:ext xmlns:c16="http://schemas.microsoft.com/office/drawing/2014/chart" uri="{C3380CC4-5D6E-409C-BE32-E72D297353CC}">
              <c16:uniqueId val="{00000000-820A-4E85-B856-E466BF4ACA37}"/>
            </c:ext>
          </c:extLst>
        </c:ser>
        <c:dLbls>
          <c:showLegendKey val="0"/>
          <c:showVal val="0"/>
          <c:showCatName val="0"/>
          <c:showSerName val="0"/>
          <c:showPercent val="0"/>
          <c:showBubbleSize val="0"/>
        </c:dLbls>
        <c:gapWidth val="150"/>
        <c:axId val="80038528"/>
        <c:axId val="80064896"/>
      </c:barChart>
      <c:catAx>
        <c:axId val="80038528"/>
        <c:scaling>
          <c:orientation val="minMax"/>
        </c:scaling>
        <c:delete val="0"/>
        <c:axPos val="b"/>
        <c:numFmt formatCode="General" sourceLinked="0"/>
        <c:majorTickMark val="none"/>
        <c:minorTickMark val="none"/>
        <c:tickLblPos val="nextTo"/>
        <c:txPr>
          <a:bodyPr/>
          <a:lstStyle/>
          <a:p>
            <a:pPr>
              <a:defRPr sz="1200"/>
            </a:pPr>
            <a:endParaRPr lang="en-US"/>
          </a:p>
        </c:txPr>
        <c:crossAx val="80064896"/>
        <c:crosses val="autoZero"/>
        <c:auto val="1"/>
        <c:lblAlgn val="ctr"/>
        <c:lblOffset val="100"/>
        <c:noMultiLvlLbl val="0"/>
      </c:catAx>
      <c:valAx>
        <c:axId val="80064896"/>
        <c:scaling>
          <c:orientation val="minMax"/>
          <c:max val="40"/>
          <c:min val="0"/>
        </c:scaling>
        <c:delete val="0"/>
        <c:axPos val="l"/>
        <c:numFmt formatCode="General" sourceLinked="1"/>
        <c:majorTickMark val="out"/>
        <c:minorTickMark val="none"/>
        <c:tickLblPos val="nextTo"/>
        <c:txPr>
          <a:bodyPr/>
          <a:lstStyle/>
          <a:p>
            <a:pPr>
              <a:defRPr sz="1200"/>
            </a:pPr>
            <a:endParaRPr lang="en-US"/>
          </a:p>
        </c:txPr>
        <c:crossAx val="80038528"/>
        <c:crosses val="autoZero"/>
        <c:crossBetween val="between"/>
        <c:majorUnit val="10"/>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3183225669566509E-2"/>
          <c:y val="8.1325856995148341E-2"/>
          <c:w val="0.88848344178996974"/>
          <c:h val="0.81740316551340175"/>
        </c:manualLayout>
      </c:layout>
      <c:barChart>
        <c:barDir val="col"/>
        <c:grouping val="clustered"/>
        <c:varyColors val="0"/>
        <c:ser>
          <c:idx val="0"/>
          <c:order val="0"/>
          <c:invertIfNegative val="0"/>
          <c:cat>
            <c:strRef>
              <c:f>Sheet1!$B$4:$B$6</c:f>
              <c:strCache>
                <c:ptCount val="3"/>
                <c:pt idx="0">
                  <c:v>A</c:v>
                </c:pt>
                <c:pt idx="1">
                  <c:v>B</c:v>
                </c:pt>
                <c:pt idx="2">
                  <c:v>C</c:v>
                </c:pt>
              </c:strCache>
            </c:strRef>
          </c:cat>
          <c:val>
            <c:numRef>
              <c:f>Sheet1!$C$4:$C$6</c:f>
              <c:numCache>
                <c:formatCode>General</c:formatCode>
                <c:ptCount val="3"/>
                <c:pt idx="0">
                  <c:v>20</c:v>
                </c:pt>
                <c:pt idx="1">
                  <c:v>30</c:v>
                </c:pt>
                <c:pt idx="2">
                  <c:v>15</c:v>
                </c:pt>
              </c:numCache>
            </c:numRef>
          </c:val>
          <c:extLst>
            <c:ext xmlns:c16="http://schemas.microsoft.com/office/drawing/2014/chart" uri="{C3380CC4-5D6E-409C-BE32-E72D297353CC}">
              <c16:uniqueId val="{00000000-E4C9-4564-830C-325D375AD815}"/>
            </c:ext>
          </c:extLst>
        </c:ser>
        <c:dLbls>
          <c:showLegendKey val="0"/>
          <c:showVal val="0"/>
          <c:showCatName val="0"/>
          <c:showSerName val="0"/>
          <c:showPercent val="0"/>
          <c:showBubbleSize val="0"/>
        </c:dLbls>
        <c:gapWidth val="150"/>
        <c:axId val="80080256"/>
        <c:axId val="85533824"/>
      </c:barChart>
      <c:catAx>
        <c:axId val="80080256"/>
        <c:scaling>
          <c:orientation val="minMax"/>
        </c:scaling>
        <c:delete val="0"/>
        <c:axPos val="b"/>
        <c:numFmt formatCode="General" sourceLinked="0"/>
        <c:majorTickMark val="in"/>
        <c:minorTickMark val="in"/>
        <c:tickLblPos val="nextTo"/>
        <c:txPr>
          <a:bodyPr/>
          <a:lstStyle/>
          <a:p>
            <a:pPr>
              <a:defRPr sz="1200"/>
            </a:pPr>
            <a:endParaRPr lang="en-US"/>
          </a:p>
        </c:txPr>
        <c:crossAx val="85533824"/>
        <c:crosses val="autoZero"/>
        <c:auto val="1"/>
        <c:lblAlgn val="ctr"/>
        <c:lblOffset val="100"/>
        <c:noMultiLvlLbl val="0"/>
      </c:catAx>
      <c:valAx>
        <c:axId val="85533824"/>
        <c:scaling>
          <c:orientation val="minMax"/>
          <c:max val="40"/>
          <c:min val="0"/>
        </c:scaling>
        <c:delete val="0"/>
        <c:axPos val="l"/>
        <c:majorGridlines/>
        <c:minorGridlines>
          <c:spPr>
            <a:ln>
              <a:noFill/>
            </a:ln>
          </c:spPr>
        </c:minorGridlines>
        <c:numFmt formatCode="General" sourceLinked="1"/>
        <c:majorTickMark val="out"/>
        <c:minorTickMark val="none"/>
        <c:tickLblPos val="nextTo"/>
        <c:txPr>
          <a:bodyPr/>
          <a:lstStyle/>
          <a:p>
            <a:pPr>
              <a:defRPr sz="1200"/>
            </a:pPr>
            <a:endParaRPr lang="en-US"/>
          </a:p>
        </c:txPr>
        <c:crossAx val="80080256"/>
        <c:crosses val="autoZero"/>
        <c:crossBetween val="between"/>
        <c:majorUnit val="10"/>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436DCA-7112-4F68-8738-582B21B845E3}" type="doc">
      <dgm:prSet loTypeId="urn:microsoft.com/office/officeart/2016/7/layout/BasicLinearProcessNumbered" loCatId="process" qsTypeId="urn:microsoft.com/office/officeart/2005/8/quickstyle/simple2" qsCatId="simple" csTypeId="urn:microsoft.com/office/officeart/2005/8/colors/colorful1" csCatId="colorful" phldr="1"/>
      <dgm:spPr/>
      <dgm:t>
        <a:bodyPr/>
        <a:lstStyle/>
        <a:p>
          <a:endParaRPr lang="en-US"/>
        </a:p>
      </dgm:t>
    </dgm:pt>
    <dgm:pt modelId="{8191EF38-456D-4588-9385-ADF5252D7376}">
      <dgm:prSet custT="1"/>
      <dgm:spPr/>
      <dgm:t>
        <a:bodyPr/>
        <a:lstStyle/>
        <a:p>
          <a:r>
            <a:rPr lang="en-US" sz="2000" dirty="0"/>
            <a:t>Organize on-screen elements according to rules of composition to achieve desired outcomes. </a:t>
          </a:r>
        </a:p>
      </dgm:t>
    </dgm:pt>
    <dgm:pt modelId="{287C1B0C-773E-49D2-AB2B-3039BA351732}" type="parTrans" cxnId="{33BE9898-F51A-4823-88B4-D2D5A952AD62}">
      <dgm:prSet/>
      <dgm:spPr/>
      <dgm:t>
        <a:bodyPr/>
        <a:lstStyle/>
        <a:p>
          <a:endParaRPr lang="en-US"/>
        </a:p>
      </dgm:t>
    </dgm:pt>
    <dgm:pt modelId="{BB24598F-586B-4463-BD3A-D73784F9B26F}" type="sibTrans" cxnId="{33BE9898-F51A-4823-88B4-D2D5A952AD62}">
      <dgm:prSet phldrT="2" phldr="0"/>
      <dgm:spPr>
        <a:solidFill>
          <a:schemeClr val="accent3">
            <a:lumMod val="75000"/>
          </a:schemeClr>
        </a:solidFill>
        <a:ln>
          <a:noFill/>
        </a:ln>
      </dgm:spPr>
      <dgm:t>
        <a:bodyPr/>
        <a:lstStyle/>
        <a:p>
          <a:r>
            <a:rPr lang="en-US"/>
            <a:t>2</a:t>
          </a:r>
          <a:endParaRPr lang="en-US" dirty="0"/>
        </a:p>
      </dgm:t>
    </dgm:pt>
    <dgm:pt modelId="{6B1C9FAC-67ED-4779-9FD2-7C1F9596C508}">
      <dgm:prSet custT="1"/>
      <dgm:spPr/>
      <dgm:t>
        <a:bodyPr/>
        <a:lstStyle/>
        <a:p>
          <a:r>
            <a:rPr lang="en-US" sz="2000" b="0" dirty="0"/>
            <a:t>Critique a graphical user interface based on visual design principles.</a:t>
          </a:r>
          <a:endParaRPr lang="en-US" sz="2000" dirty="0"/>
        </a:p>
      </dgm:t>
    </dgm:pt>
    <dgm:pt modelId="{405CE08B-6D51-4268-93E4-B05457B57AEC}" type="parTrans" cxnId="{78A37D7D-A2EE-4FD1-8C04-54BCCC6E4BAA}">
      <dgm:prSet/>
      <dgm:spPr/>
      <dgm:t>
        <a:bodyPr/>
        <a:lstStyle/>
        <a:p>
          <a:endParaRPr lang="en-US"/>
        </a:p>
      </dgm:t>
    </dgm:pt>
    <dgm:pt modelId="{875E1477-F767-40A7-89BF-0E11D5AC9312}" type="sibTrans" cxnId="{78A37D7D-A2EE-4FD1-8C04-54BCCC6E4BAA}">
      <dgm:prSet phldrT="3" phldr="0"/>
      <dgm:spPr>
        <a:solidFill>
          <a:schemeClr val="accent4">
            <a:lumMod val="75000"/>
          </a:schemeClr>
        </a:solidFill>
        <a:ln>
          <a:noFill/>
        </a:ln>
      </dgm:spPr>
      <dgm:t>
        <a:bodyPr/>
        <a:lstStyle/>
        <a:p>
          <a:r>
            <a:rPr lang="en-US"/>
            <a:t>3</a:t>
          </a:r>
          <a:endParaRPr lang="en-US" dirty="0"/>
        </a:p>
      </dgm:t>
    </dgm:pt>
    <dgm:pt modelId="{B2564276-3178-475F-AA7B-AB2B8CF0FD5E}">
      <dgm:prSet custT="1"/>
      <dgm:spPr/>
      <dgm:t>
        <a:bodyPr/>
        <a:lstStyle/>
        <a:p>
          <a:r>
            <a:rPr lang="en-US" sz="2000" dirty="0"/>
            <a:t>Determine the best visual variables and values to achieve communication goals.</a:t>
          </a:r>
        </a:p>
      </dgm:t>
    </dgm:pt>
    <dgm:pt modelId="{88365A7D-2D4C-4F83-950C-960BA9DB3E9B}" type="sibTrans" cxnId="{37A5CBC8-B75B-437E-AB92-4AB829439AC5}">
      <dgm:prSet phldrT="1" phldr="0"/>
      <dgm:spPr>
        <a:solidFill>
          <a:schemeClr val="accent2">
            <a:lumMod val="75000"/>
          </a:schemeClr>
        </a:solidFill>
        <a:ln>
          <a:noFill/>
        </a:ln>
      </dgm:spPr>
      <dgm:t>
        <a:bodyPr/>
        <a:lstStyle/>
        <a:p>
          <a:r>
            <a:rPr lang="en-US"/>
            <a:t>1</a:t>
          </a:r>
          <a:endParaRPr lang="en-US" dirty="0"/>
        </a:p>
      </dgm:t>
    </dgm:pt>
    <dgm:pt modelId="{96AAE029-2C47-44B9-87D0-9D61E97D5FFF}" type="parTrans" cxnId="{37A5CBC8-B75B-437E-AB92-4AB829439AC5}">
      <dgm:prSet/>
      <dgm:spPr/>
      <dgm:t>
        <a:bodyPr/>
        <a:lstStyle/>
        <a:p>
          <a:endParaRPr lang="en-US"/>
        </a:p>
      </dgm:t>
    </dgm:pt>
    <dgm:pt modelId="{83CC8487-C87A-4182-85AF-28EA02A18230}" type="pres">
      <dgm:prSet presAssocID="{21436DCA-7112-4F68-8738-582B21B845E3}" presName="Name0" presStyleCnt="0">
        <dgm:presLayoutVars>
          <dgm:animLvl val="lvl"/>
          <dgm:resizeHandles val="exact"/>
        </dgm:presLayoutVars>
      </dgm:prSet>
      <dgm:spPr/>
    </dgm:pt>
    <dgm:pt modelId="{47572AAF-8351-4401-AAE5-9D81B219FD7D}" type="pres">
      <dgm:prSet presAssocID="{B2564276-3178-475F-AA7B-AB2B8CF0FD5E}" presName="compositeNode" presStyleCnt="0">
        <dgm:presLayoutVars>
          <dgm:bulletEnabled val="1"/>
        </dgm:presLayoutVars>
      </dgm:prSet>
      <dgm:spPr/>
    </dgm:pt>
    <dgm:pt modelId="{857BDEAD-8448-43E1-B619-8E4E17F1E072}" type="pres">
      <dgm:prSet presAssocID="{B2564276-3178-475F-AA7B-AB2B8CF0FD5E}" presName="bgRect" presStyleLbl="bgAccFollowNode1" presStyleIdx="0" presStyleCnt="3" custScaleY="119832"/>
      <dgm:spPr/>
    </dgm:pt>
    <dgm:pt modelId="{3C3C238F-3CE9-4814-8D63-469358748AB3}" type="pres">
      <dgm:prSet presAssocID="{88365A7D-2D4C-4F83-950C-960BA9DB3E9B}" presName="sibTransNodeCircle" presStyleLbl="alignNode1" presStyleIdx="0" presStyleCnt="6" custLinFactNeighborY="-33371">
        <dgm:presLayoutVars>
          <dgm:chMax val="0"/>
          <dgm:bulletEnabled/>
        </dgm:presLayoutVars>
      </dgm:prSet>
      <dgm:spPr/>
    </dgm:pt>
    <dgm:pt modelId="{50D58265-80E8-4D66-B5B7-F1182C5B2B93}" type="pres">
      <dgm:prSet presAssocID="{B2564276-3178-475F-AA7B-AB2B8CF0FD5E}" presName="bottomLine" presStyleLbl="alignNode1" presStyleIdx="1" presStyleCnt="6" custScaleY="133100" custLinFactY="287191665" custLinFactNeighborX="0" custLinFactNeighborY="287200000">
        <dgm:presLayoutVars/>
      </dgm:prSet>
      <dgm:spPr>
        <a:ln>
          <a:solidFill>
            <a:schemeClr val="accent2">
              <a:lumMod val="75000"/>
            </a:schemeClr>
          </a:solidFill>
        </a:ln>
      </dgm:spPr>
    </dgm:pt>
    <dgm:pt modelId="{2EF4D8F1-587E-480D-9446-140D9ECA3252}" type="pres">
      <dgm:prSet presAssocID="{B2564276-3178-475F-AA7B-AB2B8CF0FD5E}" presName="nodeText" presStyleLbl="bgAccFollowNode1" presStyleIdx="0" presStyleCnt="3">
        <dgm:presLayoutVars>
          <dgm:bulletEnabled val="1"/>
        </dgm:presLayoutVars>
      </dgm:prSet>
      <dgm:spPr/>
    </dgm:pt>
    <dgm:pt modelId="{32549D23-8EFE-4C40-9906-B4AECFAA8F32}" type="pres">
      <dgm:prSet presAssocID="{88365A7D-2D4C-4F83-950C-960BA9DB3E9B}" presName="sibTrans" presStyleCnt="0"/>
      <dgm:spPr/>
    </dgm:pt>
    <dgm:pt modelId="{7F1EDD9B-B33C-4D52-9525-B76F975416CF}" type="pres">
      <dgm:prSet presAssocID="{8191EF38-456D-4588-9385-ADF5252D7376}" presName="compositeNode" presStyleCnt="0">
        <dgm:presLayoutVars>
          <dgm:bulletEnabled val="1"/>
        </dgm:presLayoutVars>
      </dgm:prSet>
      <dgm:spPr/>
    </dgm:pt>
    <dgm:pt modelId="{A95D331F-33B8-4114-A95A-4695338564AB}" type="pres">
      <dgm:prSet presAssocID="{8191EF38-456D-4588-9385-ADF5252D7376}" presName="bgRect" presStyleLbl="bgAccFollowNode1" presStyleIdx="1" presStyleCnt="3" custScaleY="118827"/>
      <dgm:spPr/>
    </dgm:pt>
    <dgm:pt modelId="{41B59F19-FDF8-42ED-963E-86A9988494B2}" type="pres">
      <dgm:prSet presAssocID="{BB24598F-586B-4463-BD3A-D73784F9B26F}" presName="sibTransNodeCircle" presStyleLbl="alignNode1" presStyleIdx="2" presStyleCnt="6" custLinFactNeighborY="-31364">
        <dgm:presLayoutVars>
          <dgm:chMax val="0"/>
          <dgm:bulletEnabled/>
        </dgm:presLayoutVars>
      </dgm:prSet>
      <dgm:spPr/>
    </dgm:pt>
    <dgm:pt modelId="{3CDD0F4B-7917-44C9-9905-0CB2B33708C7}" type="pres">
      <dgm:prSet presAssocID="{8191EF38-456D-4588-9385-ADF5252D7376}" presName="bottomLine" presStyleLbl="alignNode1" presStyleIdx="3" presStyleCnt="6" custLinFactY="298131942" custLinFactNeighborY="298200000">
        <dgm:presLayoutVars/>
      </dgm:prSet>
      <dgm:spPr>
        <a:ln>
          <a:solidFill>
            <a:schemeClr val="accent3">
              <a:lumMod val="75000"/>
            </a:schemeClr>
          </a:solidFill>
        </a:ln>
      </dgm:spPr>
    </dgm:pt>
    <dgm:pt modelId="{E065AEE7-74FE-4171-88C0-F17CE34664BC}" type="pres">
      <dgm:prSet presAssocID="{8191EF38-456D-4588-9385-ADF5252D7376}" presName="nodeText" presStyleLbl="bgAccFollowNode1" presStyleIdx="1" presStyleCnt="3">
        <dgm:presLayoutVars>
          <dgm:bulletEnabled val="1"/>
        </dgm:presLayoutVars>
      </dgm:prSet>
      <dgm:spPr/>
    </dgm:pt>
    <dgm:pt modelId="{04217B9E-62D8-4AC0-9A01-732826F37DC3}" type="pres">
      <dgm:prSet presAssocID="{BB24598F-586B-4463-BD3A-D73784F9B26F}" presName="sibTrans" presStyleCnt="0"/>
      <dgm:spPr/>
    </dgm:pt>
    <dgm:pt modelId="{9288944A-CA12-4513-A48E-F2E4C45C833D}" type="pres">
      <dgm:prSet presAssocID="{6B1C9FAC-67ED-4779-9FD2-7C1F9596C508}" presName="compositeNode" presStyleCnt="0">
        <dgm:presLayoutVars>
          <dgm:bulletEnabled val="1"/>
        </dgm:presLayoutVars>
      </dgm:prSet>
      <dgm:spPr/>
    </dgm:pt>
    <dgm:pt modelId="{9CC58AEE-F661-46F1-8847-0299D1CDC59C}" type="pres">
      <dgm:prSet presAssocID="{6B1C9FAC-67ED-4779-9FD2-7C1F9596C508}" presName="bgRect" presStyleLbl="bgAccFollowNode1" presStyleIdx="2" presStyleCnt="3" custScaleY="117666" custLinFactNeighborX="-483" custLinFactNeighborY="1208"/>
      <dgm:spPr/>
    </dgm:pt>
    <dgm:pt modelId="{D4D178F0-6BAF-4C6D-9990-6471A087B2EB}" type="pres">
      <dgm:prSet presAssocID="{875E1477-F767-40A7-89BF-0E11D5AC9312}" presName="sibTransNodeCircle" presStyleLbl="alignNode1" presStyleIdx="4" presStyleCnt="6" custLinFactNeighborY="-29429">
        <dgm:presLayoutVars>
          <dgm:chMax val="0"/>
          <dgm:bulletEnabled/>
        </dgm:presLayoutVars>
      </dgm:prSet>
      <dgm:spPr/>
    </dgm:pt>
    <dgm:pt modelId="{A4506AFB-0E2E-445F-90CD-C887DD94FCF6}" type="pres">
      <dgm:prSet presAssocID="{6B1C9FAC-67ED-4779-9FD2-7C1F9596C508}" presName="bottomLine" presStyleLbl="alignNode1" presStyleIdx="5" presStyleCnt="6" custLinFactY="311723614" custLinFactNeighborY="311800000">
        <dgm:presLayoutVars/>
      </dgm:prSet>
      <dgm:spPr>
        <a:solidFill>
          <a:schemeClr val="accent4">
            <a:lumMod val="75000"/>
          </a:schemeClr>
        </a:solidFill>
        <a:ln>
          <a:solidFill>
            <a:schemeClr val="accent4">
              <a:lumMod val="75000"/>
            </a:schemeClr>
          </a:solidFill>
        </a:ln>
      </dgm:spPr>
    </dgm:pt>
    <dgm:pt modelId="{78A21937-0A59-4564-A70D-C11F1CA4B831}" type="pres">
      <dgm:prSet presAssocID="{6B1C9FAC-67ED-4779-9FD2-7C1F9596C508}" presName="nodeText" presStyleLbl="bgAccFollowNode1" presStyleIdx="2" presStyleCnt="3">
        <dgm:presLayoutVars>
          <dgm:bulletEnabled val="1"/>
        </dgm:presLayoutVars>
      </dgm:prSet>
      <dgm:spPr/>
    </dgm:pt>
  </dgm:ptLst>
  <dgm:cxnLst>
    <dgm:cxn modelId="{75646929-5274-48B5-840A-60CB94B91D5F}" type="presOf" srcId="{6B1C9FAC-67ED-4779-9FD2-7C1F9596C508}" destId="{9CC58AEE-F661-46F1-8847-0299D1CDC59C}" srcOrd="0" destOrd="0" presId="urn:microsoft.com/office/officeart/2016/7/layout/BasicLinearProcessNumbered"/>
    <dgm:cxn modelId="{37581459-33CB-4084-B02D-C7E69ECC63E6}" type="presOf" srcId="{8191EF38-456D-4588-9385-ADF5252D7376}" destId="{A95D331F-33B8-4114-A95A-4695338564AB}" srcOrd="0" destOrd="0" presId="urn:microsoft.com/office/officeart/2016/7/layout/BasicLinearProcessNumbered"/>
    <dgm:cxn modelId="{78A37D7D-A2EE-4FD1-8C04-54BCCC6E4BAA}" srcId="{21436DCA-7112-4F68-8738-582B21B845E3}" destId="{6B1C9FAC-67ED-4779-9FD2-7C1F9596C508}" srcOrd="2" destOrd="0" parTransId="{405CE08B-6D51-4268-93E4-B05457B57AEC}" sibTransId="{875E1477-F767-40A7-89BF-0E11D5AC9312}"/>
    <dgm:cxn modelId="{DFC53083-F107-45FB-A5D8-716C383CD4A0}" type="presOf" srcId="{8191EF38-456D-4588-9385-ADF5252D7376}" destId="{E065AEE7-74FE-4171-88C0-F17CE34664BC}" srcOrd="1" destOrd="0" presId="urn:microsoft.com/office/officeart/2016/7/layout/BasicLinearProcessNumbered"/>
    <dgm:cxn modelId="{F71FE983-7283-4A8A-BD70-3E6E486FC040}" type="presOf" srcId="{21436DCA-7112-4F68-8738-582B21B845E3}" destId="{83CC8487-C87A-4182-85AF-28EA02A18230}" srcOrd="0" destOrd="0" presId="urn:microsoft.com/office/officeart/2016/7/layout/BasicLinearProcessNumbered"/>
    <dgm:cxn modelId="{1855BD8E-F0C1-472E-9CC9-0DB6034769AF}" type="presOf" srcId="{B2564276-3178-475F-AA7B-AB2B8CF0FD5E}" destId="{857BDEAD-8448-43E1-B619-8E4E17F1E072}" srcOrd="0" destOrd="0" presId="urn:microsoft.com/office/officeart/2016/7/layout/BasicLinearProcessNumbered"/>
    <dgm:cxn modelId="{33BE9898-F51A-4823-88B4-D2D5A952AD62}" srcId="{21436DCA-7112-4F68-8738-582B21B845E3}" destId="{8191EF38-456D-4588-9385-ADF5252D7376}" srcOrd="1" destOrd="0" parTransId="{287C1B0C-773E-49D2-AB2B-3039BA351732}" sibTransId="{BB24598F-586B-4463-BD3A-D73784F9B26F}"/>
    <dgm:cxn modelId="{3F353C9D-5E92-4A12-8A15-FB90E67BAB2A}" type="presOf" srcId="{875E1477-F767-40A7-89BF-0E11D5AC9312}" destId="{D4D178F0-6BAF-4C6D-9990-6471A087B2EB}" srcOrd="0" destOrd="0" presId="urn:microsoft.com/office/officeart/2016/7/layout/BasicLinearProcessNumbered"/>
    <dgm:cxn modelId="{4A9F75A9-96AE-4472-82F8-304868C6331D}" type="presOf" srcId="{6B1C9FAC-67ED-4779-9FD2-7C1F9596C508}" destId="{78A21937-0A59-4564-A70D-C11F1CA4B831}" srcOrd="1" destOrd="0" presId="urn:microsoft.com/office/officeart/2016/7/layout/BasicLinearProcessNumbered"/>
    <dgm:cxn modelId="{37A5CBC8-B75B-437E-AB92-4AB829439AC5}" srcId="{21436DCA-7112-4F68-8738-582B21B845E3}" destId="{B2564276-3178-475F-AA7B-AB2B8CF0FD5E}" srcOrd="0" destOrd="0" parTransId="{96AAE029-2C47-44B9-87D0-9D61E97D5FFF}" sibTransId="{88365A7D-2D4C-4F83-950C-960BA9DB3E9B}"/>
    <dgm:cxn modelId="{344246E1-CFDA-4D9C-99ED-ABA04801BD52}" type="presOf" srcId="{BB24598F-586B-4463-BD3A-D73784F9B26F}" destId="{41B59F19-FDF8-42ED-963E-86A9988494B2}" srcOrd="0" destOrd="0" presId="urn:microsoft.com/office/officeart/2016/7/layout/BasicLinearProcessNumbered"/>
    <dgm:cxn modelId="{4083D7FB-B9FA-4BCB-BBF2-065E9EDB31CE}" type="presOf" srcId="{88365A7D-2D4C-4F83-950C-960BA9DB3E9B}" destId="{3C3C238F-3CE9-4814-8D63-469358748AB3}" srcOrd="0" destOrd="0" presId="urn:microsoft.com/office/officeart/2016/7/layout/BasicLinearProcessNumbered"/>
    <dgm:cxn modelId="{C04AE4FC-C312-40E8-A88E-AAEE977C9391}" type="presOf" srcId="{B2564276-3178-475F-AA7B-AB2B8CF0FD5E}" destId="{2EF4D8F1-587E-480D-9446-140D9ECA3252}" srcOrd="1" destOrd="0" presId="urn:microsoft.com/office/officeart/2016/7/layout/BasicLinearProcessNumbered"/>
    <dgm:cxn modelId="{81231660-5D31-4192-B7D1-E587871476BD}" type="presParOf" srcId="{83CC8487-C87A-4182-85AF-28EA02A18230}" destId="{47572AAF-8351-4401-AAE5-9D81B219FD7D}" srcOrd="0" destOrd="0" presId="urn:microsoft.com/office/officeart/2016/7/layout/BasicLinearProcessNumbered"/>
    <dgm:cxn modelId="{AB0D6A46-32DA-4B0B-BF96-65EF9CD1CC12}" type="presParOf" srcId="{47572AAF-8351-4401-AAE5-9D81B219FD7D}" destId="{857BDEAD-8448-43E1-B619-8E4E17F1E072}" srcOrd="0" destOrd="0" presId="urn:microsoft.com/office/officeart/2016/7/layout/BasicLinearProcessNumbered"/>
    <dgm:cxn modelId="{827D7AC3-5C02-44F5-95C5-2D38B1D03CA4}" type="presParOf" srcId="{47572AAF-8351-4401-AAE5-9D81B219FD7D}" destId="{3C3C238F-3CE9-4814-8D63-469358748AB3}" srcOrd="1" destOrd="0" presId="urn:microsoft.com/office/officeart/2016/7/layout/BasicLinearProcessNumbered"/>
    <dgm:cxn modelId="{D40D60E8-2F13-4FFD-97E3-49D62C4BE80A}" type="presParOf" srcId="{47572AAF-8351-4401-AAE5-9D81B219FD7D}" destId="{50D58265-80E8-4D66-B5B7-F1182C5B2B93}" srcOrd="2" destOrd="0" presId="urn:microsoft.com/office/officeart/2016/7/layout/BasicLinearProcessNumbered"/>
    <dgm:cxn modelId="{5620568E-536E-41E5-9652-D5D5A8CB45C7}" type="presParOf" srcId="{47572AAF-8351-4401-AAE5-9D81B219FD7D}" destId="{2EF4D8F1-587E-480D-9446-140D9ECA3252}" srcOrd="3" destOrd="0" presId="urn:microsoft.com/office/officeart/2016/7/layout/BasicLinearProcessNumbered"/>
    <dgm:cxn modelId="{380DCBD5-6EBE-48AC-9402-C3DEE1344313}" type="presParOf" srcId="{83CC8487-C87A-4182-85AF-28EA02A18230}" destId="{32549D23-8EFE-4C40-9906-B4AECFAA8F32}" srcOrd="1" destOrd="0" presId="urn:microsoft.com/office/officeart/2016/7/layout/BasicLinearProcessNumbered"/>
    <dgm:cxn modelId="{EE0204AA-5E54-4450-83FF-F43644EEAAD5}" type="presParOf" srcId="{83CC8487-C87A-4182-85AF-28EA02A18230}" destId="{7F1EDD9B-B33C-4D52-9525-B76F975416CF}" srcOrd="2" destOrd="0" presId="urn:microsoft.com/office/officeart/2016/7/layout/BasicLinearProcessNumbered"/>
    <dgm:cxn modelId="{CAF9C2DB-7A90-4D6F-AD63-6EE3E32D8B9C}" type="presParOf" srcId="{7F1EDD9B-B33C-4D52-9525-B76F975416CF}" destId="{A95D331F-33B8-4114-A95A-4695338564AB}" srcOrd="0" destOrd="0" presId="urn:microsoft.com/office/officeart/2016/7/layout/BasicLinearProcessNumbered"/>
    <dgm:cxn modelId="{4B5FB7CE-B305-4259-B279-F06E1A9531EC}" type="presParOf" srcId="{7F1EDD9B-B33C-4D52-9525-B76F975416CF}" destId="{41B59F19-FDF8-42ED-963E-86A9988494B2}" srcOrd="1" destOrd="0" presId="urn:microsoft.com/office/officeart/2016/7/layout/BasicLinearProcessNumbered"/>
    <dgm:cxn modelId="{5F4ABDC1-DF95-4B07-83DD-AF731D12BC9B}" type="presParOf" srcId="{7F1EDD9B-B33C-4D52-9525-B76F975416CF}" destId="{3CDD0F4B-7917-44C9-9905-0CB2B33708C7}" srcOrd="2" destOrd="0" presId="urn:microsoft.com/office/officeart/2016/7/layout/BasicLinearProcessNumbered"/>
    <dgm:cxn modelId="{BE062A73-2B23-4AD0-8B7C-C781548F4E83}" type="presParOf" srcId="{7F1EDD9B-B33C-4D52-9525-B76F975416CF}" destId="{E065AEE7-74FE-4171-88C0-F17CE34664BC}" srcOrd="3" destOrd="0" presId="urn:microsoft.com/office/officeart/2016/7/layout/BasicLinearProcessNumbered"/>
    <dgm:cxn modelId="{5C1E1718-016F-4581-9B7D-3785526B1297}" type="presParOf" srcId="{83CC8487-C87A-4182-85AF-28EA02A18230}" destId="{04217B9E-62D8-4AC0-9A01-732826F37DC3}" srcOrd="3" destOrd="0" presId="urn:microsoft.com/office/officeart/2016/7/layout/BasicLinearProcessNumbered"/>
    <dgm:cxn modelId="{2ED6AEF5-F08A-48B4-83B4-7204B3077CB3}" type="presParOf" srcId="{83CC8487-C87A-4182-85AF-28EA02A18230}" destId="{9288944A-CA12-4513-A48E-F2E4C45C833D}" srcOrd="4" destOrd="0" presId="urn:microsoft.com/office/officeart/2016/7/layout/BasicLinearProcessNumbered"/>
    <dgm:cxn modelId="{579BA350-C361-41FC-9C19-7840BBB1767C}" type="presParOf" srcId="{9288944A-CA12-4513-A48E-F2E4C45C833D}" destId="{9CC58AEE-F661-46F1-8847-0299D1CDC59C}" srcOrd="0" destOrd="0" presId="urn:microsoft.com/office/officeart/2016/7/layout/BasicLinearProcessNumbered"/>
    <dgm:cxn modelId="{EE6E45A8-B067-482B-B690-F95F0DF7EBF5}" type="presParOf" srcId="{9288944A-CA12-4513-A48E-F2E4C45C833D}" destId="{D4D178F0-6BAF-4C6D-9990-6471A087B2EB}" srcOrd="1" destOrd="0" presId="urn:microsoft.com/office/officeart/2016/7/layout/BasicLinearProcessNumbered"/>
    <dgm:cxn modelId="{4220C663-0A40-4204-BD3F-7C51F7FE8911}" type="presParOf" srcId="{9288944A-CA12-4513-A48E-F2E4C45C833D}" destId="{A4506AFB-0E2E-445F-90CD-C887DD94FCF6}" srcOrd="2" destOrd="0" presId="urn:microsoft.com/office/officeart/2016/7/layout/BasicLinearProcessNumbered"/>
    <dgm:cxn modelId="{F4ECBD77-0D5C-4196-9AD2-A61AC4FF9022}" type="presParOf" srcId="{9288944A-CA12-4513-A48E-F2E4C45C833D}" destId="{78A21937-0A59-4564-A70D-C11F1CA4B831}"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BDEAD-8448-43E1-B619-8E4E17F1E072}">
      <dsp:nvSpPr>
        <dsp:cNvPr id="0" name=""/>
        <dsp:cNvSpPr/>
      </dsp:nvSpPr>
      <dsp:spPr>
        <a:xfrm>
          <a:off x="0" y="269262"/>
          <a:ext cx="2714625" cy="455418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1643" tIns="330200" rIns="211643" bIns="330200" numCol="1" spcCol="1270" anchor="t" anchorCtr="0">
          <a:noAutofit/>
        </a:bodyPr>
        <a:lstStyle/>
        <a:p>
          <a:pPr marL="0" lvl="0" indent="0" algn="l" defTabSz="889000">
            <a:lnSpc>
              <a:spcPct val="90000"/>
            </a:lnSpc>
            <a:spcBef>
              <a:spcPct val="0"/>
            </a:spcBef>
            <a:spcAft>
              <a:spcPct val="35000"/>
            </a:spcAft>
            <a:buNone/>
          </a:pPr>
          <a:r>
            <a:rPr lang="en-US" sz="2000" kern="1200" dirty="0"/>
            <a:t>Determine the best visual variables and values to achieve communication goals.</a:t>
          </a:r>
        </a:p>
      </dsp:txBody>
      <dsp:txXfrm>
        <a:off x="0" y="1999852"/>
        <a:ext cx="2714625" cy="2732511"/>
      </dsp:txXfrm>
    </dsp:sp>
    <dsp:sp modelId="{3C3C238F-3CE9-4814-8D63-469358748AB3}">
      <dsp:nvSpPr>
        <dsp:cNvPr id="0" name=""/>
        <dsp:cNvSpPr/>
      </dsp:nvSpPr>
      <dsp:spPr>
        <a:xfrm>
          <a:off x="787241" y="645688"/>
          <a:ext cx="1140142" cy="1140142"/>
        </a:xfrm>
        <a:prstGeom prst="ellipse">
          <a:avLst/>
        </a:prstGeom>
        <a:solidFill>
          <a:schemeClr val="accent2">
            <a:lumMod val="75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8890" tIns="12700" rIns="8889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endParaRPr lang="en-US" sz="4800" kern="1200" dirty="0"/>
        </a:p>
      </dsp:txBody>
      <dsp:txXfrm>
        <a:off x="954211" y="812658"/>
        <a:ext cx="806202" cy="806202"/>
      </dsp:txXfrm>
    </dsp:sp>
    <dsp:sp modelId="{50D58265-80E8-4D66-B5B7-F1182C5B2B93}">
      <dsp:nvSpPr>
        <dsp:cNvPr id="0" name=""/>
        <dsp:cNvSpPr/>
      </dsp:nvSpPr>
      <dsp:spPr>
        <a:xfrm>
          <a:off x="0" y="4860070"/>
          <a:ext cx="2714625" cy="95"/>
        </a:xfrm>
        <a:prstGeom prst="rect">
          <a:avLst/>
        </a:prstGeom>
        <a:solidFill>
          <a:schemeClr val="accent3">
            <a:hueOff val="0"/>
            <a:satOff val="0"/>
            <a:lumOff val="0"/>
            <a:alphaOff val="0"/>
          </a:schemeClr>
        </a:solidFill>
        <a:ln w="25400" cap="flat" cmpd="sng" algn="ctr">
          <a:solidFill>
            <a:schemeClr val="accent2">
              <a:lumMod val="75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95D331F-33B8-4114-A95A-4695338564AB}">
      <dsp:nvSpPr>
        <dsp:cNvPr id="0" name=""/>
        <dsp:cNvSpPr/>
      </dsp:nvSpPr>
      <dsp:spPr>
        <a:xfrm>
          <a:off x="2986087" y="269262"/>
          <a:ext cx="2714625" cy="451599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1643" tIns="330200" rIns="211643" bIns="330200" numCol="1" spcCol="1270" anchor="t" anchorCtr="0">
          <a:noAutofit/>
        </a:bodyPr>
        <a:lstStyle/>
        <a:p>
          <a:pPr marL="0" lvl="0" indent="0" algn="l" defTabSz="889000">
            <a:lnSpc>
              <a:spcPct val="90000"/>
            </a:lnSpc>
            <a:spcBef>
              <a:spcPct val="0"/>
            </a:spcBef>
            <a:spcAft>
              <a:spcPct val="35000"/>
            </a:spcAft>
            <a:buNone/>
          </a:pPr>
          <a:r>
            <a:rPr lang="en-US" sz="2000" kern="1200" dirty="0"/>
            <a:t>Organize on-screen elements according to rules of composition to achieve desired outcomes. </a:t>
          </a:r>
        </a:p>
      </dsp:txBody>
      <dsp:txXfrm>
        <a:off x="2986087" y="1985338"/>
        <a:ext cx="2714625" cy="2709594"/>
      </dsp:txXfrm>
    </dsp:sp>
    <dsp:sp modelId="{41B59F19-FDF8-42ED-963E-86A9988494B2}">
      <dsp:nvSpPr>
        <dsp:cNvPr id="0" name=""/>
        <dsp:cNvSpPr/>
      </dsp:nvSpPr>
      <dsp:spPr>
        <a:xfrm>
          <a:off x="3773328" y="649473"/>
          <a:ext cx="1140142" cy="1140142"/>
        </a:xfrm>
        <a:prstGeom prst="ellipse">
          <a:avLst/>
        </a:prstGeom>
        <a:solidFill>
          <a:schemeClr val="accent3">
            <a:lumMod val="75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8890" tIns="12700" rIns="8889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endParaRPr lang="en-US" sz="4800" kern="1200" dirty="0"/>
        </a:p>
      </dsp:txBody>
      <dsp:txXfrm>
        <a:off x="3940298" y="816443"/>
        <a:ext cx="806202" cy="806202"/>
      </dsp:txXfrm>
    </dsp:sp>
    <dsp:sp modelId="{3CDD0F4B-7917-44C9-9905-0CB2B33708C7}">
      <dsp:nvSpPr>
        <dsp:cNvPr id="0" name=""/>
        <dsp:cNvSpPr/>
      </dsp:nvSpPr>
      <dsp:spPr>
        <a:xfrm>
          <a:off x="2986087" y="4856782"/>
          <a:ext cx="2714625" cy="72"/>
        </a:xfrm>
        <a:prstGeom prst="rect">
          <a:avLst/>
        </a:prstGeom>
        <a:solidFill>
          <a:schemeClr val="accent5">
            <a:hueOff val="0"/>
            <a:satOff val="0"/>
            <a:lumOff val="0"/>
            <a:alphaOff val="0"/>
          </a:schemeClr>
        </a:solidFill>
        <a:ln w="25400" cap="flat" cmpd="sng" algn="ctr">
          <a:solidFill>
            <a:schemeClr val="accent3">
              <a:lumMod val="75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CC58AEE-F661-46F1-8847-0299D1CDC59C}">
      <dsp:nvSpPr>
        <dsp:cNvPr id="0" name=""/>
        <dsp:cNvSpPr/>
      </dsp:nvSpPr>
      <dsp:spPr>
        <a:xfrm>
          <a:off x="5959063" y="315172"/>
          <a:ext cx="2714625" cy="4471866"/>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1643" tIns="330200" rIns="211643" bIns="330200" numCol="1" spcCol="1270" anchor="t" anchorCtr="0">
          <a:noAutofit/>
        </a:bodyPr>
        <a:lstStyle/>
        <a:p>
          <a:pPr marL="0" lvl="0" indent="0" algn="l" defTabSz="889000">
            <a:lnSpc>
              <a:spcPct val="90000"/>
            </a:lnSpc>
            <a:spcBef>
              <a:spcPct val="0"/>
            </a:spcBef>
            <a:spcAft>
              <a:spcPct val="35000"/>
            </a:spcAft>
            <a:buNone/>
          </a:pPr>
          <a:r>
            <a:rPr lang="en-US" sz="2000" b="0" kern="1200" dirty="0"/>
            <a:t>Critique a graphical user interface based on visual design principles.</a:t>
          </a:r>
          <a:endParaRPr lang="en-US" sz="2000" kern="1200" dirty="0"/>
        </a:p>
      </dsp:txBody>
      <dsp:txXfrm>
        <a:off x="5959063" y="2014481"/>
        <a:ext cx="2714625" cy="2683120"/>
      </dsp:txXfrm>
    </dsp:sp>
    <dsp:sp modelId="{D4D178F0-6BAF-4C6D-9990-6471A087B2EB}">
      <dsp:nvSpPr>
        <dsp:cNvPr id="0" name=""/>
        <dsp:cNvSpPr/>
      </dsp:nvSpPr>
      <dsp:spPr>
        <a:xfrm>
          <a:off x="6759416" y="649473"/>
          <a:ext cx="1140142" cy="1140142"/>
        </a:xfrm>
        <a:prstGeom prst="ellipse">
          <a:avLst/>
        </a:prstGeom>
        <a:solidFill>
          <a:schemeClr val="accent4">
            <a:lumMod val="75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8890" tIns="12700" rIns="8889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endParaRPr lang="en-US" sz="4800" kern="1200" dirty="0"/>
        </a:p>
      </dsp:txBody>
      <dsp:txXfrm>
        <a:off x="6926386" y="816443"/>
        <a:ext cx="806202" cy="806202"/>
      </dsp:txXfrm>
    </dsp:sp>
    <dsp:sp modelId="{A4506AFB-0E2E-445F-90CD-C887DD94FCF6}">
      <dsp:nvSpPr>
        <dsp:cNvPr id="0" name=""/>
        <dsp:cNvSpPr/>
      </dsp:nvSpPr>
      <dsp:spPr>
        <a:xfrm>
          <a:off x="5972175" y="4854298"/>
          <a:ext cx="2714625" cy="72"/>
        </a:xfrm>
        <a:prstGeom prst="rect">
          <a:avLst/>
        </a:prstGeom>
        <a:solidFill>
          <a:schemeClr val="accent4">
            <a:lumMod val="75000"/>
          </a:schemeClr>
        </a:solidFill>
        <a:ln w="25400" cap="flat" cmpd="sng" algn="ctr">
          <a:solidFill>
            <a:schemeClr val="accent4">
              <a:lumMod val="75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69920" cy="480060"/>
          </a:xfrm>
          <a:prstGeom prst="rect">
            <a:avLst/>
          </a:prstGeom>
        </p:spPr>
        <p:txBody>
          <a:bodyPr vert="horz" lIns="96637" tIns="48320" rIns="96637" bIns="48320" rtlCol="0"/>
          <a:lstStyle>
            <a:lvl1pPr algn="l" fontAlgn="auto">
              <a:spcBef>
                <a:spcPts val="0"/>
              </a:spcBef>
              <a:spcAft>
                <a:spcPts val="0"/>
              </a:spcAft>
              <a:defRPr sz="1300">
                <a:latin typeface="+mn-lt"/>
              </a:defRPr>
            </a:lvl1pPr>
          </a:lstStyle>
          <a:p>
            <a:pPr>
              <a:defRPr/>
            </a:pPr>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37" tIns="48320" rIns="96637" bIns="48320" rtlCol="0"/>
          <a:lstStyle>
            <a:lvl1pPr algn="r" fontAlgn="auto">
              <a:spcBef>
                <a:spcPts val="0"/>
              </a:spcBef>
              <a:spcAft>
                <a:spcPts val="0"/>
              </a:spcAft>
              <a:defRPr sz="1300">
                <a:latin typeface="+mn-lt"/>
              </a:defRPr>
            </a:lvl1pPr>
          </a:lstStyle>
          <a:p>
            <a:pPr>
              <a:defRPr/>
            </a:pPr>
            <a:fld id="{D9978F31-BD68-47F4-89AA-0088E26A3053}" type="datetimeFigureOut">
              <a:rPr lang="en-US"/>
              <a:pPr>
                <a:defRPr/>
              </a:pPr>
              <a:t>7/15/2025</a:t>
            </a:fld>
            <a:endParaRPr lang="en-US"/>
          </a:p>
        </p:txBody>
      </p:sp>
      <p:sp>
        <p:nvSpPr>
          <p:cNvPr id="4" name="Slide Image Placeholder 3"/>
          <p:cNvSpPr>
            <a:spLocks noGrp="1" noRot="1" noChangeAspect="1"/>
          </p:cNvSpPr>
          <p:nvPr>
            <p:ph type="sldImg" idx="2"/>
          </p:nvPr>
        </p:nvSpPr>
        <p:spPr>
          <a:xfrm>
            <a:off x="1258888" y="720725"/>
            <a:ext cx="4797425" cy="3598863"/>
          </a:xfrm>
          <a:prstGeom prst="rect">
            <a:avLst/>
          </a:prstGeom>
          <a:noFill/>
          <a:ln w="12700">
            <a:solidFill>
              <a:prstClr val="black"/>
            </a:solidFill>
          </a:ln>
        </p:spPr>
        <p:txBody>
          <a:bodyPr vert="horz" lIns="96637" tIns="48320" rIns="96637" bIns="48320" rtlCol="0" anchor="ctr"/>
          <a:lstStyle/>
          <a:p>
            <a:pPr lvl="0"/>
            <a:endParaRPr lang="en-US" noProof="0"/>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37" tIns="48320" rIns="96637" bIns="483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9119474"/>
            <a:ext cx="3169920" cy="480060"/>
          </a:xfrm>
          <a:prstGeom prst="rect">
            <a:avLst/>
          </a:prstGeom>
        </p:spPr>
        <p:txBody>
          <a:bodyPr vert="horz" lIns="96637" tIns="48320" rIns="96637" bIns="48320" rtlCol="0" anchor="b"/>
          <a:lstStyle>
            <a:lvl1pPr algn="l" fontAlgn="auto">
              <a:spcBef>
                <a:spcPts val="0"/>
              </a:spcBef>
              <a:spcAft>
                <a:spcPts val="0"/>
              </a:spcAft>
              <a:defRPr sz="1300">
                <a:latin typeface="+mn-lt"/>
              </a:defRPr>
            </a:lvl1pPr>
          </a:lstStyle>
          <a:p>
            <a:pPr>
              <a:defRPr/>
            </a:pPr>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37" tIns="48320" rIns="96637" bIns="48320" rtlCol="0" anchor="b"/>
          <a:lstStyle>
            <a:lvl1pPr algn="r" fontAlgn="auto">
              <a:spcBef>
                <a:spcPts val="0"/>
              </a:spcBef>
              <a:spcAft>
                <a:spcPts val="0"/>
              </a:spcAft>
              <a:defRPr sz="1300">
                <a:latin typeface="+mn-lt"/>
              </a:defRPr>
            </a:lvl1pPr>
          </a:lstStyle>
          <a:p>
            <a:pPr>
              <a:defRPr/>
            </a:pPr>
            <a:fld id="{ABA92A23-8F48-44AB-9899-09628ED218EE}" type="slidenum">
              <a:rPr lang="en-US"/>
              <a:pPr>
                <a:defRPr/>
              </a:pPr>
              <a:t>‹#›</a:t>
            </a:fld>
            <a:endParaRPr lang="en-US"/>
          </a:p>
        </p:txBody>
      </p:sp>
    </p:spTree>
    <p:extLst>
      <p:ext uri="{BB962C8B-B14F-4D97-AF65-F5344CB8AC3E}">
        <p14:creationId xmlns:p14="http://schemas.microsoft.com/office/powerpoint/2010/main" val="23462193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53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48D9D6B-031C-4071-A6FC-A8B165F4E32D}" type="slidenum">
              <a:rPr lang="en-US"/>
              <a:pPr fontAlgn="base">
                <a:spcBef>
                  <a:spcPct val="0"/>
                </a:spcBef>
                <a:spcAft>
                  <a:spcPct val="0"/>
                </a:spcAft>
                <a:defRPr/>
              </a:pPr>
              <a:t>1</a:t>
            </a:fld>
            <a:endParaRPr lang="en-US"/>
          </a:p>
        </p:txBody>
      </p:sp>
    </p:spTree>
    <p:extLst>
      <p:ext uri="{BB962C8B-B14F-4D97-AF65-F5344CB8AC3E}">
        <p14:creationId xmlns:p14="http://schemas.microsoft.com/office/powerpoint/2010/main" val="3653974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7409">
              <a:defRPr/>
            </a:pPr>
            <a:r>
              <a:rPr lang="en-US" dirty="0">
                <a:latin typeface="Gill Sans MT" panose="020B0502020104020203" pitchFamily="34" charset="0"/>
              </a:rPr>
              <a:t>Elements with the same value for a variable are </a:t>
            </a:r>
            <a:r>
              <a:rPr lang="en-US" dirty="0">
                <a:solidFill>
                  <a:srgbClr val="FF0000"/>
                </a:solidFill>
                <a:latin typeface="Gill Sans MT" panose="020B0502020104020203" pitchFamily="34" charset="0"/>
              </a:rPr>
              <a:t>perceived as different </a:t>
            </a:r>
            <a:r>
              <a:rPr lang="en-US" dirty="0">
                <a:latin typeface="Gill Sans MT" panose="020B0502020104020203" pitchFamily="34" charset="0"/>
              </a:rPr>
              <a:t>compared to elements with different values for that variable. Use selectivity to make elements stand out.</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10</a:t>
            </a:fld>
            <a:endParaRPr lang="en-US"/>
          </a:p>
        </p:txBody>
      </p:sp>
    </p:spTree>
    <p:extLst>
      <p:ext uri="{BB962C8B-B14F-4D97-AF65-F5344CB8AC3E}">
        <p14:creationId xmlns:p14="http://schemas.microsoft.com/office/powerpoint/2010/main" val="2037054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7409">
              <a:defRPr/>
            </a:pPr>
            <a:r>
              <a:rPr lang="en-US" dirty="0">
                <a:latin typeface="Gill Sans MT" panose="020B0502020104020203" pitchFamily="34" charset="0"/>
              </a:rPr>
              <a:t>Shape is considered non-selective or partially selective because it loses its selectivity when there are many distractors (e.g., imagine picking out all the hexagons from many different shapes). Shape is not as useful compared to the other variables for communicating patterns in a user interface. Combine shape with hue for the best effect, for example. </a:t>
            </a:r>
          </a:p>
          <a:p>
            <a:endParaRPr lang="en-US" dirty="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11</a:t>
            </a:fld>
            <a:endParaRPr lang="en-US"/>
          </a:p>
        </p:txBody>
      </p:sp>
    </p:spTree>
    <p:extLst>
      <p:ext uri="{BB962C8B-B14F-4D97-AF65-F5344CB8AC3E}">
        <p14:creationId xmlns:p14="http://schemas.microsoft.com/office/powerpoint/2010/main" val="3563216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Gill Sans MT" panose="020B0502020104020203" pitchFamily="34" charset="0"/>
              </a:rPr>
              <a:t>Elements with the same value for the variable are </a:t>
            </a:r>
            <a:r>
              <a:rPr lang="en-US" dirty="0">
                <a:solidFill>
                  <a:srgbClr val="FF0000"/>
                </a:solidFill>
                <a:latin typeface="Gill Sans MT" panose="020B0502020104020203" pitchFamily="34" charset="0"/>
              </a:rPr>
              <a:t>perceived as a group </a:t>
            </a:r>
            <a:r>
              <a:rPr lang="en-US" dirty="0">
                <a:latin typeface="Gill Sans MT" panose="020B0502020104020203" pitchFamily="34" charset="0"/>
              </a:rPr>
              <a:t>and with </a:t>
            </a:r>
            <a:r>
              <a:rPr lang="en-US" dirty="0">
                <a:solidFill>
                  <a:srgbClr val="FF0000"/>
                </a:solidFill>
                <a:latin typeface="Gill Sans MT" panose="020B0502020104020203" pitchFamily="34" charset="0"/>
              </a:rPr>
              <a:t>equal weight </a:t>
            </a:r>
            <a:r>
              <a:rPr lang="en-US" dirty="0">
                <a:latin typeface="Gill Sans MT" panose="020B0502020104020203" pitchFamily="34" charset="0"/>
              </a:rPr>
              <a:t>compared to elements with different values for that same variable. Perceive as groups, but nothing stands out more than the others (unlike selectivity).</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12</a:t>
            </a:fld>
            <a:endParaRPr lang="en-US"/>
          </a:p>
        </p:txBody>
      </p:sp>
    </p:spTree>
    <p:extLst>
      <p:ext uri="{BB962C8B-B14F-4D97-AF65-F5344CB8AC3E}">
        <p14:creationId xmlns:p14="http://schemas.microsoft.com/office/powerpoint/2010/main" val="3678525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eye weighs the darker and the larger circles more than the other groupings. Not equal weight. Not associative. </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13</a:t>
            </a:fld>
            <a:endParaRPr lang="en-US"/>
          </a:p>
        </p:txBody>
      </p:sp>
    </p:spTree>
    <p:extLst>
      <p:ext uri="{BB962C8B-B14F-4D97-AF65-F5344CB8AC3E}">
        <p14:creationId xmlns:p14="http://schemas.microsoft.com/office/powerpoint/2010/main" val="3623566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7900">
              <a:defRPr/>
            </a:pPr>
            <a:r>
              <a:rPr lang="en-US" dirty="0"/>
              <a:t>D</a:t>
            </a:r>
            <a:r>
              <a:rPr lang="en-US" b="0" dirty="0"/>
              <a:t>ifferent values for the variable support </a:t>
            </a:r>
            <a:r>
              <a:rPr lang="en-US" dirty="0">
                <a:solidFill>
                  <a:srgbClr val="FF0000"/>
                </a:solidFill>
              </a:rPr>
              <a:t>r</a:t>
            </a:r>
            <a:r>
              <a:rPr lang="en-US" b="0" dirty="0">
                <a:solidFill>
                  <a:srgbClr val="FF0000"/>
                </a:solidFill>
              </a:rPr>
              <a:t>anking</a:t>
            </a:r>
            <a:r>
              <a:rPr lang="en-US" b="0" dirty="0"/>
              <a:t> (greater </a:t>
            </a:r>
            <a:r>
              <a:rPr lang="en-US" dirty="0"/>
              <a:t>or</a:t>
            </a:r>
            <a:r>
              <a:rPr lang="en-US" b="0" dirty="0"/>
              <a:t> less than) of the elements.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ABA92A23-8F48-44AB-9899-09628ED218EE}" type="slidenum">
              <a:rPr lang="en-US" smtClean="0"/>
              <a:pPr>
                <a:defRPr/>
              </a:pPr>
              <a:t>14</a:t>
            </a:fld>
            <a:endParaRPr lang="en-US"/>
          </a:p>
        </p:txBody>
      </p:sp>
    </p:spTree>
    <p:extLst>
      <p:ext uri="{BB962C8B-B14F-4D97-AF65-F5344CB8AC3E}">
        <p14:creationId xmlns:p14="http://schemas.microsoft.com/office/powerpoint/2010/main" val="16507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hue is used for temperature scales.  It works in that specific context because it relies on feeling of warmth in the color spectrum. That is the exception rather than the rule. For example, if we mapped the same color scheme to say, student scores in the course, it would not map to any specific ordering of the scores.</a:t>
            </a:r>
          </a:p>
          <a:p>
            <a:endParaRPr lang="en-US" dirty="0"/>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15</a:t>
            </a:fld>
            <a:endParaRPr lang="en-US"/>
          </a:p>
        </p:txBody>
      </p:sp>
    </p:spTree>
    <p:extLst>
      <p:ext uri="{BB962C8B-B14F-4D97-AF65-F5344CB8AC3E}">
        <p14:creationId xmlns:p14="http://schemas.microsoft.com/office/powerpoint/2010/main" val="1842583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an attribute itself but a meta-attribute. Length refers to the number modifications that can be made to a visual attribute that can be used effectively. </a:t>
            </a:r>
            <a:r>
              <a:rPr lang="en-US" b="0" dirty="0"/>
              <a:t>How many hues, shapes, or orientations can be distinguished without the user feeling overwhelmed?  </a:t>
            </a:r>
            <a:r>
              <a:rPr lang="en-US" dirty="0">
                <a:latin typeface="Gill Sans MT" panose="020B0502020104020203" pitchFamily="34" charset="0"/>
              </a:rPr>
              <a:t>Upper bound is typically 7.</a:t>
            </a:r>
            <a:endParaRPr lang="en-US" dirty="0"/>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16</a:t>
            </a:fld>
            <a:endParaRPr lang="en-US"/>
          </a:p>
        </p:txBody>
      </p:sp>
    </p:spTree>
    <p:extLst>
      <p:ext uri="{BB962C8B-B14F-4D97-AF65-F5344CB8AC3E}">
        <p14:creationId xmlns:p14="http://schemas.microsoft.com/office/powerpoint/2010/main" val="3285532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a:t>Information graphic from the NYT.</a:t>
            </a:r>
          </a:p>
          <a:p>
            <a:r>
              <a:rPr lang="en-US" b="1" dirty="0"/>
              <a:t>Selection</a:t>
            </a:r>
            <a:r>
              <a:rPr lang="en-US" dirty="0"/>
              <a:t>: If a change in a variable allows some elements to be selected from among the other elements. It uses hue</a:t>
            </a:r>
            <a:r>
              <a:rPr lang="en-US" baseline="0" dirty="0"/>
              <a:t> (both in the title and the skyline) to separate the new skyline from the existing skyline (shown in gray)</a:t>
            </a:r>
          </a:p>
          <a:p>
            <a:r>
              <a:rPr lang="en-US" b="1" dirty="0"/>
              <a:t>Association</a:t>
            </a:r>
            <a:r>
              <a:rPr lang="en-US" dirty="0"/>
              <a:t>: If elements can be grouped through a change in this variable,</a:t>
            </a:r>
            <a:r>
              <a:rPr lang="en-US" baseline="0" dirty="0"/>
              <a:t> despite being different </a:t>
            </a:r>
            <a:r>
              <a:rPr lang="en-US" dirty="0"/>
              <a:t>in other ways.</a:t>
            </a:r>
            <a:r>
              <a:rPr lang="en-US" baseline="0" dirty="0"/>
              <a:t> Again, it uses hue. It associates the buildings that are recently completed (blue), in-progress (orange), and proposed (yellow). It also associates the newest (proposed) buildings to the word new in the title.</a:t>
            </a:r>
          </a:p>
          <a:p>
            <a:r>
              <a:rPr lang="en-US" b="1" dirty="0"/>
              <a:t>Order</a:t>
            </a:r>
            <a:r>
              <a:rPr lang="en-US" dirty="0"/>
              <a:t>: If a change in this variable supports ordered readings. It uses Hue to</a:t>
            </a:r>
            <a:r>
              <a:rPr lang="en-US" baseline="0" dirty="0"/>
              <a:t> give a sense of progression of time (blue=completed; orange=in progress, yellow=proposed (matches to New)</a:t>
            </a:r>
          </a:p>
          <a:p>
            <a:pPr defTabSz="957409">
              <a:defRPr/>
            </a:pPr>
            <a:endParaRPr lang="en-US" b="0" dirty="0"/>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17</a:t>
            </a:fld>
            <a:endParaRPr lang="en-US"/>
          </a:p>
        </p:txBody>
      </p:sp>
    </p:spTree>
    <p:extLst>
      <p:ext uri="{BB962C8B-B14F-4D97-AF65-F5344CB8AC3E}">
        <p14:creationId xmlns:p14="http://schemas.microsoft.com/office/powerpoint/2010/main" val="4146318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57409">
              <a:defRPr/>
            </a:pPr>
            <a:r>
              <a:rPr lang="en-US" b="0" dirty="0"/>
              <a:t>Position = 4 columns</a:t>
            </a:r>
          </a:p>
          <a:p>
            <a:pPr defTabSz="957409">
              <a:defRPr/>
            </a:pPr>
            <a:r>
              <a:rPr lang="en-US" b="0" dirty="0"/>
              <a:t>Size = main navigational elements</a:t>
            </a:r>
          </a:p>
          <a:p>
            <a:pPr defTabSz="957409">
              <a:defRPr/>
            </a:pPr>
            <a:r>
              <a:rPr lang="en-US" b="0" dirty="0"/>
              <a:t>Orientation = home page link, can always get back to the main page</a:t>
            </a:r>
          </a:p>
          <a:p>
            <a:pPr defTabSz="957409">
              <a:defRPr/>
            </a:pPr>
            <a:r>
              <a:rPr lang="en-US" b="0" dirty="0"/>
              <a:t>Hue = current location, buy tickets stand out</a:t>
            </a:r>
          </a:p>
          <a:p>
            <a:pPr defTabSz="957409">
              <a:defRPr/>
            </a:pPr>
            <a:r>
              <a:rPr lang="en-US" b="0" dirty="0"/>
              <a:t>Value = main navigation block, with a foundation.</a:t>
            </a:r>
          </a:p>
          <a:p>
            <a:pPr defTabSz="957409">
              <a:defRPr/>
            </a:pPr>
            <a:endParaRPr lang="en-US" b="0" dirty="0"/>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18</a:t>
            </a:fld>
            <a:endParaRPr lang="en-US"/>
          </a:p>
        </p:txBody>
      </p:sp>
    </p:spTree>
    <p:extLst>
      <p:ext uri="{BB962C8B-B14F-4D97-AF65-F5344CB8AC3E}">
        <p14:creationId xmlns:p14="http://schemas.microsoft.com/office/powerpoint/2010/main" val="4134335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I will dig deeper into the use of color for communication since it is so widely used in user interface design and information visualizations</a:t>
            </a:r>
          </a:p>
          <a:p>
            <a:pPr eaLnBrk="1" hangingPunct="1">
              <a:spcBef>
                <a:spcPct val="0"/>
              </a:spcBef>
            </a:pPr>
            <a:endParaRPr lang="en-US" dirty="0"/>
          </a:p>
        </p:txBody>
      </p:sp>
      <p:sp>
        <p:nvSpPr>
          <p:cNvPr id="153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48D9D6B-031C-4071-A6FC-A8B165F4E32D}" type="slidenum">
              <a:rPr lang="en-US"/>
              <a:pPr fontAlgn="base">
                <a:spcBef>
                  <a:spcPct val="0"/>
                </a:spcBef>
                <a:spcAft>
                  <a:spcPct val="0"/>
                </a:spcAft>
                <a:defRPr/>
              </a:pPr>
              <a:t>19</a:t>
            </a:fld>
            <a:endParaRPr lang="en-US"/>
          </a:p>
        </p:txBody>
      </p:sp>
    </p:spTree>
    <p:extLst>
      <p:ext uri="{BB962C8B-B14F-4D97-AF65-F5344CB8AC3E}">
        <p14:creationId xmlns:p14="http://schemas.microsoft.com/office/powerpoint/2010/main" val="1741938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2</a:t>
            </a:fld>
            <a:endParaRPr lang="en-US"/>
          </a:p>
        </p:txBody>
      </p:sp>
    </p:spTree>
    <p:extLst>
      <p:ext uri="{BB962C8B-B14F-4D97-AF65-F5344CB8AC3E}">
        <p14:creationId xmlns:p14="http://schemas.microsoft.com/office/powerpoint/2010/main" val="2299834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7409">
              <a:defRPr/>
            </a:pPr>
            <a:r>
              <a:rPr lang="en-US" dirty="0"/>
              <a:t>60-30-10 rule is a rough guideline.</a:t>
            </a:r>
          </a:p>
          <a:p>
            <a:endParaRPr lang="en-US" dirty="0"/>
          </a:p>
        </p:txBody>
      </p:sp>
      <p:sp>
        <p:nvSpPr>
          <p:cNvPr id="4" name="Slide Number Placeholder 3"/>
          <p:cNvSpPr>
            <a:spLocks noGrp="1"/>
          </p:cNvSpPr>
          <p:nvPr>
            <p:ph type="sldNum" sz="quarter" idx="5"/>
          </p:nvPr>
        </p:nvSpPr>
        <p:spPr/>
        <p:txBody>
          <a:bodyPr/>
          <a:lstStyle/>
          <a:p>
            <a:pPr>
              <a:defRPr/>
            </a:pPr>
            <a:fld id="{ABA92A23-8F48-44AB-9899-09628ED218EE}" type="slidenum">
              <a:rPr lang="en-US" smtClean="0"/>
              <a:pPr>
                <a:defRPr/>
              </a:pPr>
              <a:t>20</a:t>
            </a:fld>
            <a:endParaRPr lang="en-US"/>
          </a:p>
        </p:txBody>
      </p:sp>
    </p:spTree>
    <p:extLst>
      <p:ext uri="{BB962C8B-B14F-4D97-AF65-F5344CB8AC3E}">
        <p14:creationId xmlns:p14="http://schemas.microsoft.com/office/powerpoint/2010/main" val="1041880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color wheel that can be used to demonstrate different schemes for color selection. </a:t>
            </a:r>
          </a:p>
          <a:p>
            <a:r>
              <a:rPr lang="en-US" dirty="0"/>
              <a:t>Warm vs. cool</a:t>
            </a:r>
          </a:p>
          <a:p>
            <a:r>
              <a:rPr lang="en-US" dirty="0"/>
              <a:t>Hues with most lightness at the innermost ring vs. hues with the least lightness at the outermost ring</a:t>
            </a:r>
          </a:p>
          <a:p>
            <a:endParaRPr lang="en-US" dirty="0"/>
          </a:p>
          <a:p>
            <a:r>
              <a:rPr lang="en-US" dirty="0"/>
              <a:t>I will show examples of different color schemes that will help you select up to 4 colors that go well together. Picking colors can be a challenging task and you must consider the communication goals of the design and select a scheme that helps to accomplish those goals. In many cases, only one or two colors are needed.</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21</a:t>
            </a:fld>
            <a:endParaRPr lang="en-US"/>
          </a:p>
        </p:txBody>
      </p:sp>
    </p:spTree>
    <p:extLst>
      <p:ext uri="{BB962C8B-B14F-4D97-AF65-F5344CB8AC3E}">
        <p14:creationId xmlns:p14="http://schemas.microsoft.com/office/powerpoint/2010/main" val="3917444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hue on the color wheel, vary</a:t>
            </a:r>
            <a:r>
              <a:rPr lang="en-US" baseline="0" dirty="0"/>
              <a:t> its value (brightness). Creates visual separation between the elements while also providing harmony in the presentation. You can typically get up to 7 distinguishable colors using this scheme. For novices, I suggest using this scheme. </a:t>
            </a:r>
          </a:p>
          <a:p>
            <a:pPr defTabSz="957409">
              <a:defRPr/>
            </a:pPr>
            <a:endParaRPr lang="en-US" dirty="0"/>
          </a:p>
          <a:p>
            <a:pPr defTabSz="957409">
              <a:defRPr/>
            </a:pPr>
            <a:r>
              <a:rPr lang="en-US" dirty="0"/>
              <a:t>Use the darkest color in the set as a dominant color and the others as secondary and accent color.</a:t>
            </a:r>
          </a:p>
          <a:p>
            <a:endParaRPr lang="en-US" dirty="0"/>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22</a:t>
            </a:fld>
            <a:endParaRPr lang="en-US"/>
          </a:p>
        </p:txBody>
      </p:sp>
    </p:spTree>
    <p:extLst>
      <p:ext uri="{BB962C8B-B14F-4D97-AF65-F5344CB8AC3E}">
        <p14:creationId xmlns:p14="http://schemas.microsoft.com/office/powerpoint/2010/main" val="3400446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 simplicity and can create up to 7 distinct colors. Particularly useful for data presentations.</a:t>
            </a:r>
          </a:p>
          <a:p>
            <a:pPr defTabSz="937900">
              <a:defRPr/>
            </a:pPr>
            <a:r>
              <a:rPr lang="en-US" dirty="0"/>
              <a:t>Disadvantages: does not produce contrast for things like call to action (join, sign up). For example, the Sign In link in the top right does not stand out. It also is not an exciting scheme. </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23</a:t>
            </a:fld>
            <a:endParaRPr lang="en-US"/>
          </a:p>
        </p:txBody>
      </p:sp>
    </p:spTree>
    <p:extLst>
      <p:ext uri="{BB962C8B-B14F-4D97-AF65-F5344CB8AC3E}">
        <p14:creationId xmlns:p14="http://schemas.microsoft.com/office/powerpoint/2010/main" val="1142096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more vibrant presentation, you want to incorporate contrasting colors. </a:t>
            </a:r>
          </a:p>
          <a:p>
            <a:r>
              <a:rPr lang="en-US" dirty="0"/>
              <a:t>A complementary color scheme yields two colors that provide contrast but also fit together.  Pick colors that are oppose each other on the color wheel. Use one color as the dominant color (typically the cooler color as dominant color) while using the other color to create contrast and draw attention. </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24</a:t>
            </a:fld>
            <a:endParaRPr lang="en-US"/>
          </a:p>
        </p:txBody>
      </p:sp>
    </p:spTree>
    <p:extLst>
      <p:ext uri="{BB962C8B-B14F-4D97-AF65-F5344CB8AC3E}">
        <p14:creationId xmlns:p14="http://schemas.microsoft.com/office/powerpoint/2010/main" val="4143663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MoMa</a:t>
            </a:r>
            <a:r>
              <a:rPr lang="en-US" dirty="0"/>
              <a:t> site uses a complementary scheme for the navigational elements on their site. It uses the cool color (purple) to show navigation location and uses the warmer color to other destinations, as well as the action item in the upper right. </a:t>
            </a:r>
          </a:p>
          <a:p>
            <a:endParaRPr lang="en-US" dirty="0"/>
          </a:p>
          <a:p>
            <a:r>
              <a:rPr lang="en-US" dirty="0"/>
              <a:t>Advantage: Creates a lively presentation and visual interest. </a:t>
            </a:r>
          </a:p>
          <a:p>
            <a:r>
              <a:rPr lang="en-US" dirty="0"/>
              <a:t>Disadvantage: produces only two colors (though can always include neutrals, as done here)</a:t>
            </a:r>
          </a:p>
          <a:p>
            <a:r>
              <a:rPr lang="en-US" dirty="0"/>
              <a:t>Can be difficult to get the right balance. The cooler color is typically dominant, while the warm color serves as the contrasting accent color. This design is unique because it does the opposite. Expertise allows you to break the rules. </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25</a:t>
            </a:fld>
            <a:endParaRPr lang="en-US"/>
          </a:p>
        </p:txBody>
      </p:sp>
    </p:spTree>
    <p:extLst>
      <p:ext uri="{BB962C8B-B14F-4D97-AF65-F5344CB8AC3E}">
        <p14:creationId xmlns:p14="http://schemas.microsoft.com/office/powerpoint/2010/main" val="2635403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3 different hues, you can apply an analogous color scheme. You select any three adjacent colors on the color wheel. The center color of the trio typically serves as the dominant color and the two colors on either side serve as the secondary and accent colors.</a:t>
            </a:r>
          </a:p>
          <a:p>
            <a:endParaRPr lang="en-US" dirty="0"/>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26</a:t>
            </a:fld>
            <a:endParaRPr lang="en-US"/>
          </a:p>
        </p:txBody>
      </p:sp>
    </p:spTree>
    <p:extLst>
      <p:ext uri="{BB962C8B-B14F-4D97-AF65-F5344CB8AC3E}">
        <p14:creationId xmlns:p14="http://schemas.microsoft.com/office/powerpoint/2010/main" val="3238929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7409">
              <a:defRPr/>
            </a:pPr>
            <a:r>
              <a:rPr lang="en-US" dirty="0"/>
              <a:t>The CS department website uses a color scheme that is close to analogous.</a:t>
            </a:r>
          </a:p>
          <a:p>
            <a:pPr defTabSz="957409">
              <a:defRPr/>
            </a:pPr>
            <a:r>
              <a:rPr lang="en-US" dirty="0"/>
              <a:t>Advantage: Three colors that create harmony in the design. </a:t>
            </a:r>
          </a:p>
          <a:p>
            <a:pPr defTabSz="957409">
              <a:defRPr/>
            </a:pPr>
            <a:r>
              <a:rPr lang="en-US" dirty="0"/>
              <a:t>Disadvantage is that it is difficult to create contrast. None of the colors stand out from the others and the resulting design does not creating strong visual interest.</a:t>
            </a:r>
          </a:p>
        </p:txBody>
      </p:sp>
      <p:sp>
        <p:nvSpPr>
          <p:cNvPr id="4" name="Slide Number Placeholder 3"/>
          <p:cNvSpPr>
            <a:spLocks noGrp="1"/>
          </p:cNvSpPr>
          <p:nvPr>
            <p:ph type="sldNum" sz="quarter" idx="5"/>
          </p:nvPr>
        </p:nvSpPr>
        <p:spPr/>
        <p:txBody>
          <a:bodyPr/>
          <a:lstStyle/>
          <a:p>
            <a:pPr>
              <a:defRPr/>
            </a:pPr>
            <a:fld id="{ABA92A23-8F48-44AB-9899-09628ED218EE}" type="slidenum">
              <a:rPr lang="en-US" smtClean="0"/>
              <a:pPr>
                <a:defRPr/>
              </a:pPr>
              <a:t>27</a:t>
            </a:fld>
            <a:endParaRPr lang="en-US"/>
          </a:p>
        </p:txBody>
      </p:sp>
    </p:spTree>
    <p:extLst>
      <p:ext uri="{BB962C8B-B14F-4D97-AF65-F5344CB8AC3E}">
        <p14:creationId xmlns:p14="http://schemas.microsoft.com/office/powerpoint/2010/main" val="269117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produces three colors. If an equilateral triangle was drawn over the color wheel, its corners would touch three colors. The colors it touches</a:t>
            </a:r>
            <a:r>
              <a:rPr lang="en-US" baseline="0" dirty="0"/>
              <a:t> form a </a:t>
            </a:r>
            <a:r>
              <a:rPr lang="en-US" dirty="0"/>
              <a:t>triadic scheme. To use a triadic effectively, let one color dominate (one of the cool colors) and use the others as secondary and accent colors.</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28</a:t>
            </a:fld>
            <a:endParaRPr lang="en-US"/>
          </a:p>
        </p:txBody>
      </p:sp>
    </p:spTree>
    <p:extLst>
      <p:ext uri="{BB962C8B-B14F-4D97-AF65-F5344CB8AC3E}">
        <p14:creationId xmlns:p14="http://schemas.microsoft.com/office/powerpoint/2010/main" val="3944663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 Three colors to use, creates more visual interest than an analogous scheme, and still produces a harmonious design. </a:t>
            </a:r>
          </a:p>
          <a:p>
            <a:r>
              <a:rPr lang="en-US" dirty="0"/>
              <a:t>Disadvantage: Does not use complements, so no one color strongly stands out from the other two. Can be hard to find the right balance between them.</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29</a:t>
            </a:fld>
            <a:endParaRPr lang="en-US"/>
          </a:p>
        </p:txBody>
      </p:sp>
    </p:spTree>
    <p:extLst>
      <p:ext uri="{BB962C8B-B14F-4D97-AF65-F5344CB8AC3E}">
        <p14:creationId xmlns:p14="http://schemas.microsoft.com/office/powerpoint/2010/main" val="1239603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Visual design refers to the choices made for the visual attributes of the components and content on a user interface screen, including color, size, position, shape, icons and the typeface.</a:t>
            </a:r>
          </a:p>
          <a:p>
            <a:r>
              <a:rPr lang="en-US" dirty="0"/>
              <a:t>Good visual design: </a:t>
            </a:r>
          </a:p>
          <a:p>
            <a:pPr marL="228555" indent="-228555">
              <a:buAutoNum type="arabicParenR"/>
            </a:pPr>
            <a:r>
              <a:rPr lang="en-US" dirty="0"/>
              <a:t>Communicates meaning beyond the content itself. For example, without knowing anything about the service, we can infer that Unlock is the main task. We can infer that there are two categories of bikes for rent: traditional and electric. The repeated color links the two categories of bikes and Unlock together; the user can infer that the unlock action applies to both categories of bikes.</a:t>
            </a:r>
          </a:p>
          <a:p>
            <a:pPr marL="228555" indent="-228555" defTabSz="957409">
              <a:buFontTx/>
              <a:buAutoNum type="arabicParenR"/>
              <a:defRPr/>
            </a:pPr>
            <a:r>
              <a:rPr lang="en-US" dirty="0"/>
              <a:t>Size and position is used to prioritize specific actions, in this case Unlock. The background of the menu and lower action area use the same color to unify the action space, despite being in different positions. These elements feel connected. </a:t>
            </a:r>
          </a:p>
          <a:p>
            <a:pPr marL="228555" indent="-228555">
              <a:buAutoNum type="arabicParenR"/>
            </a:pPr>
            <a:r>
              <a:rPr lang="en-US" dirty="0"/>
              <a:t>Conveys a positive first impression and improves the professionalism of a user interface. This is critical because the visual design is what users first notice about a UI. If its confusing or has bad aesthetic, a user might project that negative opinion onto the service itself. </a:t>
            </a:r>
          </a:p>
          <a:p>
            <a:pPr marL="228555" indent="-228555">
              <a:buAutoNum type="arabicParenR"/>
            </a:pPr>
            <a:r>
              <a:rPr lang="en-US" dirty="0"/>
              <a:t>Makes you stand out! You will do visual design: user interfaces, data visualizations, resumes, personal web sites, slide decks and posters are all examples where you will grapple with visual design choices. Applying some basic design principles, even if only those discussed today, will make you stand out from the crowd (especially in engineering)</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3</a:t>
            </a:fld>
            <a:endParaRPr lang="en-US"/>
          </a:p>
        </p:txBody>
      </p:sp>
    </p:spTree>
    <p:extLst>
      <p:ext uri="{BB962C8B-B14F-4D97-AF65-F5344CB8AC3E}">
        <p14:creationId xmlns:p14="http://schemas.microsoft.com/office/powerpoint/2010/main" val="14428346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a:t>
            </a:r>
            <a:r>
              <a:rPr lang="en-US" baseline="0" dirty="0"/>
              <a:t> s</a:t>
            </a:r>
            <a:r>
              <a:rPr lang="en-US" dirty="0"/>
              <a:t>plit complementary scheme,</a:t>
            </a:r>
            <a:r>
              <a:rPr lang="en-US" baseline="0" dirty="0"/>
              <a:t> start with any base color on the wheel (typically cool color) and use that color as the dominant color. Find its complement, and </a:t>
            </a:r>
            <a:r>
              <a:rPr lang="en-US" dirty="0"/>
              <a:t>use the two colors on ether side of the complement to serve as secondary and accent colors. The scheme produces either one cool + two warm colors or one warm + two cool colors. Generally go with the first set.</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30</a:t>
            </a:fld>
            <a:endParaRPr lang="en-US"/>
          </a:p>
        </p:txBody>
      </p:sp>
    </p:spTree>
    <p:extLst>
      <p:ext uri="{BB962C8B-B14F-4D97-AF65-F5344CB8AC3E}">
        <p14:creationId xmlns:p14="http://schemas.microsoft.com/office/powerpoint/2010/main" val="2564691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 Three colors that form a harmonious design. Because it is close to a complementary scheme it can be applied to draw attention to some elements. </a:t>
            </a:r>
          </a:p>
          <a:p>
            <a:r>
              <a:rPr lang="en-US" dirty="0"/>
              <a:t>Disadvantage: If the scheme uses a warm dominant color it can be especially difficult to find the right balance of the three colors.</a:t>
            </a:r>
          </a:p>
          <a:p>
            <a:r>
              <a:rPr lang="en-US" dirty="0"/>
              <a:t>The other disadvantage is that the accent colors will not stand out as much as a true complementary scheme. </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31</a:t>
            </a:fld>
            <a:endParaRPr lang="en-US"/>
          </a:p>
        </p:txBody>
      </p:sp>
    </p:spTree>
    <p:extLst>
      <p:ext uri="{BB962C8B-B14F-4D97-AF65-F5344CB8AC3E}">
        <p14:creationId xmlns:p14="http://schemas.microsoft.com/office/powerpoint/2010/main" val="1794856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understand and be aware of color blindness because it affects about 1 in 12 people, which is a reasonably large population. There are other forms of color blindness and in rare cases, people cannot differentiate any colors at all.  Inherited through missing or bad photoreceptors or acquired through disease, aging, or drug side effects</a:t>
            </a:r>
          </a:p>
          <a:p>
            <a:endParaRPr lang="en-US" dirty="0"/>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32</a:t>
            </a:fld>
            <a:endParaRPr lang="en-US"/>
          </a:p>
        </p:txBody>
      </p:sp>
    </p:spTree>
    <p:extLst>
      <p:ext uri="{BB962C8B-B14F-4D97-AF65-F5344CB8AC3E}">
        <p14:creationId xmlns:p14="http://schemas.microsoft.com/office/powerpoint/2010/main" val="4236147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33</a:t>
            </a:fld>
            <a:endParaRPr lang="en-US"/>
          </a:p>
        </p:txBody>
      </p:sp>
    </p:spTree>
    <p:extLst>
      <p:ext uri="{BB962C8B-B14F-4D97-AF65-F5344CB8AC3E}">
        <p14:creationId xmlns:p14="http://schemas.microsoft.com/office/powerpoint/2010/main" val="4242036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color-blind safe palette would help select two colors that are not red and green or subject to other forms of color deficiency</a:t>
            </a:r>
          </a:p>
        </p:txBody>
      </p:sp>
      <p:sp>
        <p:nvSpPr>
          <p:cNvPr id="4" name="Slide Number Placeholder 3"/>
          <p:cNvSpPr>
            <a:spLocks noGrp="1"/>
          </p:cNvSpPr>
          <p:nvPr>
            <p:ph type="sldNum" sz="quarter" idx="5"/>
          </p:nvPr>
        </p:nvSpPr>
        <p:spPr/>
        <p:txBody>
          <a:bodyPr/>
          <a:lstStyle/>
          <a:p>
            <a:pPr>
              <a:defRPr/>
            </a:pPr>
            <a:fld id="{ABA92A23-8F48-44AB-9899-09628ED218EE}" type="slidenum">
              <a:rPr lang="en-US" smtClean="0"/>
              <a:pPr>
                <a:defRPr/>
              </a:pPr>
              <a:t>34</a:t>
            </a:fld>
            <a:endParaRPr lang="en-US"/>
          </a:p>
        </p:txBody>
      </p:sp>
    </p:spTree>
    <p:extLst>
      <p:ext uri="{BB962C8B-B14F-4D97-AF65-F5344CB8AC3E}">
        <p14:creationId xmlns:p14="http://schemas.microsoft.com/office/powerpoint/2010/main" val="105947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0749">
              <a:defRPr/>
            </a:pPr>
            <a:r>
              <a:rPr lang="en-US" dirty="0"/>
              <a:t>Too many colors appear complex, cluttered, and distracting</a:t>
            </a:r>
          </a:p>
          <a:p>
            <a:pPr defTabSz="940749">
              <a:defRPr/>
            </a:pPr>
            <a:r>
              <a:rPr lang="en-US" dirty="0"/>
              <a:t>The 60% + 30% + 10% principle is the best proportion to reach balance among colors.</a:t>
            </a:r>
          </a:p>
          <a:p>
            <a:endParaRPr lang="en-US" dirty="0"/>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35</a:t>
            </a:fld>
            <a:endParaRPr lang="en-US"/>
          </a:p>
        </p:txBody>
      </p:sp>
    </p:spTree>
    <p:extLst>
      <p:ext uri="{BB962C8B-B14F-4D97-AF65-F5344CB8AC3E}">
        <p14:creationId xmlns:p14="http://schemas.microsoft.com/office/powerpoint/2010/main" val="1754529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36</a:t>
            </a:fld>
            <a:endParaRPr lang="en-US"/>
          </a:p>
        </p:txBody>
      </p:sp>
    </p:spTree>
    <p:extLst>
      <p:ext uri="{BB962C8B-B14F-4D97-AF65-F5344CB8AC3E}">
        <p14:creationId xmlns:p14="http://schemas.microsoft.com/office/powerpoint/2010/main" val="37345248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37</a:t>
            </a:fld>
            <a:endParaRPr lang="en-US"/>
          </a:p>
        </p:txBody>
      </p:sp>
    </p:spTree>
    <p:extLst>
      <p:ext uri="{BB962C8B-B14F-4D97-AF65-F5344CB8AC3E}">
        <p14:creationId xmlns:p14="http://schemas.microsoft.com/office/powerpoint/2010/main" val="1323245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default colors have the same brightness value. When printed in grayscale (most common), they cannot be differentiated.</a:t>
            </a:r>
          </a:p>
          <a:p>
            <a:r>
              <a:rPr lang="en-US" dirty="0"/>
              <a:t>2. Red is typically associated with error and should not be the first choice in a data presentation.</a:t>
            </a:r>
          </a:p>
          <a:p>
            <a:r>
              <a:rPr lang="en-US" dirty="0"/>
              <a:t>3. Red and blue does not follow any of the basic color schemes</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38</a:t>
            </a:fld>
            <a:endParaRPr lang="en-US"/>
          </a:p>
        </p:txBody>
      </p:sp>
    </p:spTree>
    <p:extLst>
      <p:ext uri="{BB962C8B-B14F-4D97-AF65-F5344CB8AC3E}">
        <p14:creationId xmlns:p14="http://schemas.microsoft.com/office/powerpoint/2010/main" val="3751389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monochromatic scheme provides a more usable color set for data presentation. First pick a single hue that you want, and then adjust the brightness to create multiple colors with as much as separation as possible. I show example with 2 colors here, but can use this strategy to create at least 5 differentiable colors and will maintain separation when printed in grayscale.</a:t>
            </a:r>
          </a:p>
          <a:p>
            <a:endParaRPr lang="en-US" dirty="0"/>
          </a:p>
          <a:p>
            <a:pPr defTabSz="937900">
              <a:defRPr/>
            </a:pPr>
            <a:r>
              <a:rPr lang="en-US" dirty="0"/>
              <a:t>Use a similar technique to create contrast, and make one item stand out relative to another. In that case, you can use a warm color relative to a desaturation of that color (gray of similar lightness). Or you could use a two colors selected from a complementary scheme. </a:t>
            </a:r>
          </a:p>
          <a:p>
            <a:endParaRPr lang="en-US" dirty="0"/>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39</a:t>
            </a:fld>
            <a:endParaRPr lang="en-US"/>
          </a:p>
        </p:txBody>
      </p:sp>
    </p:spTree>
    <p:extLst>
      <p:ext uri="{BB962C8B-B14F-4D97-AF65-F5344CB8AC3E}">
        <p14:creationId xmlns:p14="http://schemas.microsoft.com/office/powerpoint/2010/main" val="3423433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7900">
              <a:defRPr/>
            </a:pPr>
            <a:r>
              <a:rPr lang="en-US" dirty="0"/>
              <a:t>User interfaces, posters, data visualization, slide presentations, diagrams, web pages, and resumes. You will do visual design. </a:t>
            </a:r>
          </a:p>
          <a:p>
            <a:r>
              <a:rPr lang="en-US" dirty="0"/>
              <a:t>Applying what we discuss today will do wonders.</a:t>
            </a:r>
          </a:p>
        </p:txBody>
      </p:sp>
      <p:sp>
        <p:nvSpPr>
          <p:cNvPr id="4" name="Slide Number Placeholder 3"/>
          <p:cNvSpPr>
            <a:spLocks noGrp="1"/>
          </p:cNvSpPr>
          <p:nvPr>
            <p:ph type="sldNum" sz="quarter" idx="5"/>
          </p:nvPr>
        </p:nvSpPr>
        <p:spPr/>
        <p:txBody>
          <a:bodyPr/>
          <a:lstStyle/>
          <a:p>
            <a:pPr defTabSz="937762">
              <a:defRPr/>
            </a:pPr>
            <a:fld id="{E164EF9A-54A0-4D3D-8EFB-B4675AB7945F}" type="slidenum">
              <a:rPr lang="en-US" sz="1200">
                <a:solidFill>
                  <a:prstClr val="black"/>
                </a:solidFill>
                <a:latin typeface="Calibri"/>
              </a:rPr>
              <a:pPr defTabSz="937762">
                <a:defRPr/>
              </a:pPr>
              <a:t>4</a:t>
            </a:fld>
            <a:endParaRPr lang="en-US" sz="1200" dirty="0">
              <a:solidFill>
                <a:prstClr val="black"/>
              </a:solidFill>
              <a:latin typeface="Calibri"/>
            </a:endParaRPr>
          </a:p>
        </p:txBody>
      </p:sp>
    </p:spTree>
    <p:extLst>
      <p:ext uri="{BB962C8B-B14F-4D97-AF65-F5344CB8AC3E}">
        <p14:creationId xmlns:p14="http://schemas.microsoft.com/office/powerpoint/2010/main" val="16354589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Eye is drawn to the orange in the upper right</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40</a:t>
            </a:fld>
            <a:endParaRPr lang="en-US"/>
          </a:p>
        </p:txBody>
      </p:sp>
    </p:spTree>
    <p:extLst>
      <p:ext uri="{BB962C8B-B14F-4D97-AF65-F5344CB8AC3E}">
        <p14:creationId xmlns:p14="http://schemas.microsoft.com/office/powerpoint/2010/main" val="7572463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41</a:t>
            </a:fld>
            <a:endParaRPr lang="en-US"/>
          </a:p>
        </p:txBody>
      </p:sp>
    </p:spTree>
    <p:extLst>
      <p:ext uri="{BB962C8B-B14F-4D97-AF65-F5344CB8AC3E}">
        <p14:creationId xmlns:p14="http://schemas.microsoft.com/office/powerpoint/2010/main" val="11174510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57409">
              <a:defRPr/>
            </a:pPr>
            <a:r>
              <a:rPr lang="en-US" b="0" dirty="0"/>
              <a:t>A. What color scheme (split complementary)</a:t>
            </a:r>
            <a:endParaRPr lang="en-US" baseline="0" dirty="0"/>
          </a:p>
          <a:p>
            <a:r>
              <a:rPr lang="en-US" baseline="0" dirty="0"/>
              <a:t>B. The 3 colors are not fully saturated or bright, minimally applied, and color is used to draw attention</a:t>
            </a:r>
            <a:endParaRPr lang="en-US" dirty="0"/>
          </a:p>
          <a:p>
            <a:r>
              <a:rPr lang="en-US" baseline="0" dirty="0"/>
              <a:t>Yellow (saturation = 234, Value = 132)</a:t>
            </a:r>
          </a:p>
          <a:p>
            <a:r>
              <a:rPr lang="en-US" baseline="0" dirty="0"/>
              <a:t>Orange (saturation = 222. value=140)</a:t>
            </a:r>
          </a:p>
          <a:p>
            <a:r>
              <a:rPr lang="en-US" baseline="0" dirty="0"/>
              <a:t>Blue (saturation= 165, value = 141)</a:t>
            </a:r>
          </a:p>
          <a:p>
            <a:endParaRPr lang="en-US" dirty="0"/>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42</a:t>
            </a:fld>
            <a:endParaRPr lang="en-US"/>
          </a:p>
        </p:txBody>
      </p:sp>
    </p:spTree>
    <p:extLst>
      <p:ext uri="{BB962C8B-B14F-4D97-AF65-F5344CB8AC3E}">
        <p14:creationId xmlns:p14="http://schemas.microsoft.com/office/powerpoint/2010/main" val="32494481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21">
              <a:defRPr/>
            </a:pPr>
            <a:r>
              <a:rPr lang="en-US" dirty="0"/>
              <a:t>Choosing which visual variables to modify are lower-level decisions that can be made independently; whereas a designer typically wants to make decisions that achieve higher-level meaning. Principles of visual composition</a:t>
            </a:r>
            <a:r>
              <a:rPr lang="en-US" baseline="0" dirty="0"/>
              <a:t> can help achieve that higher-level meaning</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43</a:t>
            </a:fld>
            <a:endParaRPr lang="en-US"/>
          </a:p>
        </p:txBody>
      </p:sp>
    </p:spTree>
    <p:extLst>
      <p:ext uri="{BB962C8B-B14F-4D97-AF65-F5344CB8AC3E}">
        <p14:creationId xmlns:p14="http://schemas.microsoft.com/office/powerpoint/2010/main" val="361281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quote summarizes the principle of simplify. &lt;read quote&gt;. Analogy to course projects (what can we throw out). This principle of simplification can be achieved by …. &lt; next &gt;</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44</a:t>
            </a:fld>
            <a:endParaRPr lang="en-US"/>
          </a:p>
        </p:txBody>
      </p:sp>
    </p:spTree>
    <p:extLst>
      <p:ext uri="{BB962C8B-B14F-4D97-AF65-F5344CB8AC3E}">
        <p14:creationId xmlns:p14="http://schemas.microsoft.com/office/powerpoint/2010/main" val="37709397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0749">
              <a:defRPr/>
            </a:pPr>
            <a:r>
              <a:rPr lang="en-US" b="1" dirty="0"/>
              <a:t>Reduction </a:t>
            </a:r>
            <a:r>
              <a:rPr lang="en-US" dirty="0"/>
              <a:t>means that you eliminate whatever isn’t necessary. This technique has three steps: (1) decide what essentially needs to be conveyed by the design; (2) critically examine every element (label, control, color, font, line, etc.) to decide whether it serves an essential purpose; (3) remove it if it is not essential.</a:t>
            </a:r>
          </a:p>
          <a:p>
            <a:endParaRPr lang="en-US" dirty="0"/>
          </a:p>
          <a:p>
            <a:r>
              <a:rPr lang="en-US" dirty="0"/>
              <a:t>Apply this principle of reduction to the default chart produced by excel in the upper left. Edward </a:t>
            </a:r>
            <a:r>
              <a:rPr lang="en-US" dirty="0" err="1"/>
              <a:t>Tufte</a:t>
            </a:r>
            <a:r>
              <a:rPr lang="en-US" dirty="0"/>
              <a:t> refers to the decorations as CHART JUNK. Communication to ink ratio. Want it to be as large as possible. Can eliminate the horizontal lines and vertical tick marks without sacrificing clarity. </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45</a:t>
            </a:fld>
            <a:endParaRPr lang="en-US"/>
          </a:p>
        </p:txBody>
      </p:sp>
    </p:spTree>
    <p:extLst>
      <p:ext uri="{BB962C8B-B14F-4D97-AF65-F5344CB8AC3E}">
        <p14:creationId xmlns:p14="http://schemas.microsoft.com/office/powerpoint/2010/main" val="35467508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Simplify by combining multiple functions into a single form. For example, the “handle” in a scroll bar serves three functions. It affords changing the viewport, indicates the position of the viewport relative to the entire document, and indicates the fraction of the document displayed in the viewport. Similarly, a window’s title bar plays several roles: label, dragging handle, and location for window control buttons.</a:t>
            </a:r>
          </a:p>
          <a:p>
            <a:endParaRPr lang="en-US" dirty="0"/>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46</a:t>
            </a:fld>
            <a:endParaRPr lang="en-US"/>
          </a:p>
        </p:txBody>
      </p:sp>
    </p:spTree>
    <p:extLst>
      <p:ext uri="{BB962C8B-B14F-4D97-AF65-F5344CB8AC3E}">
        <p14:creationId xmlns:p14="http://schemas.microsoft.com/office/powerpoint/2010/main" val="11583897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 achieve contrast in the user interface, </a:t>
            </a:r>
            <a:r>
              <a:rPr lang="en-US" b="1" dirty="0"/>
              <a:t>choose the right visual variable </a:t>
            </a:r>
            <a:r>
              <a:rPr lang="en-US" dirty="0"/>
              <a:t>to represent it, most common is use of value, orientation, position, and size. Once you’ve chosen a variable, determine the minimum and maximum value you can use, and exploit the whole range (use as much length as possible). For position, this means using the full width of the window; for size, it means using the smallest and the largest practical sizes.</a:t>
            </a:r>
          </a:p>
          <a:p>
            <a:endParaRPr lang="en-US" dirty="0"/>
          </a:p>
          <a:p>
            <a:endParaRPr lang="en-US" dirty="0"/>
          </a:p>
          <a:p>
            <a:r>
              <a:rPr lang="en-US" dirty="0"/>
              <a:t>OLD</a:t>
            </a:r>
          </a:p>
          <a:p>
            <a:r>
              <a:rPr lang="en-US" dirty="0"/>
              <a:t>Choose variable values to make </a:t>
            </a:r>
            <a:r>
              <a:rPr lang="en-US" b="1" dirty="0"/>
              <a:t>sharp, easily perceptible distinctions </a:t>
            </a:r>
            <a:r>
              <a:rPr lang="en-US" dirty="0"/>
              <a:t>between them. Multiplicative scaling (e.g., size doubles at each successive level) rather than additive scaling (e.g., adding equal number of pixels at each successive level). </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47</a:t>
            </a:fld>
            <a:endParaRPr lang="en-US"/>
          </a:p>
        </p:txBody>
      </p:sp>
    </p:spTree>
    <p:extLst>
      <p:ext uri="{BB962C8B-B14F-4D97-AF65-F5344CB8AC3E}">
        <p14:creationId xmlns:p14="http://schemas.microsoft.com/office/powerpoint/2010/main" val="767326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is obvious: the lettering at the top really stands out. It was not just a little bigger, it was like 200-point font. </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48</a:t>
            </a:fld>
            <a:endParaRPr lang="en-US"/>
          </a:p>
        </p:txBody>
      </p:sp>
    </p:spTree>
    <p:extLst>
      <p:ext uri="{BB962C8B-B14F-4D97-AF65-F5344CB8AC3E}">
        <p14:creationId xmlns:p14="http://schemas.microsoft.com/office/powerpoint/2010/main" val="29981735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regular patterns of these variable values</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49</a:t>
            </a:fld>
            <a:endParaRPr lang="en-US"/>
          </a:p>
        </p:txBody>
      </p:sp>
    </p:spTree>
    <p:extLst>
      <p:ext uri="{BB962C8B-B14F-4D97-AF65-F5344CB8AC3E}">
        <p14:creationId xmlns:p14="http://schemas.microsoft.com/office/powerpoint/2010/main" val="3640869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21">
              <a:defRPr/>
            </a:pPr>
            <a:r>
              <a:rPr lang="en-US" dirty="0"/>
              <a:t>When we learn how to read and write, we first learn the elements of the written language, the alphabet. We then learn how to compose letters to form words and then learn the rules for how to compose the words to form sentences. </a:t>
            </a:r>
          </a:p>
          <a:p>
            <a:endParaRPr lang="en-US" dirty="0"/>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5</a:t>
            </a:fld>
            <a:endParaRPr lang="en-US"/>
          </a:p>
        </p:txBody>
      </p:sp>
    </p:spTree>
    <p:extLst>
      <p:ext uri="{BB962C8B-B14F-4D97-AF65-F5344CB8AC3E}">
        <p14:creationId xmlns:p14="http://schemas.microsoft.com/office/powerpoint/2010/main" val="516137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repeated? The white color? The color connects the label iPod to the device. This tells you what it is. What if the label were black? It connects to the silhouette, not the device. It conveys a different and less effective meaning.  </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50</a:t>
            </a:fld>
            <a:endParaRPr lang="en-US"/>
          </a:p>
        </p:txBody>
      </p:sp>
    </p:spTree>
    <p:extLst>
      <p:ext uri="{BB962C8B-B14F-4D97-AF65-F5344CB8AC3E}">
        <p14:creationId xmlns:p14="http://schemas.microsoft.com/office/powerpoint/2010/main" val="3686915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element in a design should be intentionally placed. Do not place elements haphazardly. Fewer lines of alignment result in the perception of simpler designs. </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51</a:t>
            </a:fld>
            <a:endParaRPr lang="en-US"/>
          </a:p>
        </p:txBody>
      </p:sp>
    </p:spTree>
    <p:extLst>
      <p:ext uri="{BB962C8B-B14F-4D97-AF65-F5344CB8AC3E}">
        <p14:creationId xmlns:p14="http://schemas.microsoft.com/office/powerpoint/2010/main" val="6458216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52</a:t>
            </a:fld>
            <a:endParaRPr lang="en-US"/>
          </a:p>
        </p:txBody>
      </p:sp>
    </p:spTree>
    <p:extLst>
      <p:ext uri="{BB962C8B-B14F-4D97-AF65-F5344CB8AC3E}">
        <p14:creationId xmlns:p14="http://schemas.microsoft.com/office/powerpoint/2010/main" val="3397739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grid </a:t>
            </a:r>
            <a:r>
              <a:rPr lang="en-US" dirty="0"/>
              <a:t>is one effective way to achieve alignment. Here is a find dialog with the grid lines. </a:t>
            </a:r>
          </a:p>
          <a:p>
            <a:r>
              <a:rPr lang="en-US" dirty="0"/>
              <a:t>Checkboxes and toggles:</a:t>
            </a:r>
          </a:p>
          <a:p>
            <a:r>
              <a:rPr lang="en-US" dirty="0"/>
              <a:t>	The components have less space vertically and more space horizontally to create logical groupings. </a:t>
            </a:r>
          </a:p>
          <a:p>
            <a:r>
              <a:rPr lang="en-US" dirty="0"/>
              <a:t>	The checkboxes are aligned to the text entry component on the left to connect the options to the text entry field.</a:t>
            </a:r>
          </a:p>
          <a:p>
            <a:r>
              <a:rPr lang="en-US" dirty="0"/>
              <a:t>The close button is aligned to the right edge of the text entry to create a sense of closure for the dialog. </a:t>
            </a:r>
          </a:p>
          <a:p>
            <a:r>
              <a:rPr lang="en-US" dirty="0"/>
              <a:t>Yet the Find button and Find label do not align to other components. This might be purposeful to help these elements stand out.</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53</a:t>
            </a:fld>
            <a:endParaRPr lang="en-US"/>
          </a:p>
        </p:txBody>
      </p:sp>
    </p:spTree>
    <p:extLst>
      <p:ext uri="{BB962C8B-B14F-4D97-AF65-F5344CB8AC3E}">
        <p14:creationId xmlns:p14="http://schemas.microsoft.com/office/powerpoint/2010/main" val="1620414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proximity in Gestalt theory</a:t>
            </a:r>
          </a:p>
          <a:p>
            <a:r>
              <a:rPr lang="en-US" dirty="0"/>
              <a:t>This creates tension because screen real estate is at a premium in many graphical user interfaces, so it’s a struggle to balance the need for white space against a desire to pack information and controls into a display. But insufficient white space can have serious side-effects, making a display more complex, confusing, and slower to scan.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54</a:t>
            </a:fld>
            <a:endParaRPr lang="en-US"/>
          </a:p>
        </p:txBody>
      </p:sp>
    </p:spTree>
    <p:extLst>
      <p:ext uri="{BB962C8B-B14F-4D97-AF65-F5344CB8AC3E}">
        <p14:creationId xmlns:p14="http://schemas.microsoft.com/office/powerpoint/2010/main" val="30317435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results use proximity to create grouping of the results. You</a:t>
            </a:r>
            <a:r>
              <a:rPr lang="en-US" baseline="0" dirty="0"/>
              <a:t> can place fewer results on a page, but they are easier to comprehend. Notice what you do not see, you do not see borders or </a:t>
            </a:r>
            <a:r>
              <a:rPr lang="en-US" dirty="0"/>
              <a:t>field labels.</a:t>
            </a:r>
            <a:r>
              <a:rPr lang="en-US" baseline="0" dirty="0"/>
              <a:t> The results are communicated through manipulation of the visual variables. </a:t>
            </a:r>
            <a:r>
              <a:rPr lang="en-US" dirty="0"/>
              <a:t>Page titles are the most important, so the titles are displayed with a larger size, different hue, and increased brightness, plus a little but of shape (the underline upon hover). The summary is in black for good readability relative to the white background, and the URL is in green to bracket the summary. It also uses white space to separate each result without lines, borders or labels. This is the law of proximity in practice. </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55</a:t>
            </a:fld>
            <a:endParaRPr lang="en-US"/>
          </a:p>
        </p:txBody>
      </p:sp>
    </p:spTree>
    <p:extLst>
      <p:ext uri="{BB962C8B-B14F-4D97-AF65-F5344CB8AC3E}">
        <p14:creationId xmlns:p14="http://schemas.microsoft.com/office/powerpoint/2010/main" val="9237000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rarely means exact, mirror-image equivalence. Instead, balance means that there is a perception of equal mass and extent on each side of a chosen axis. Mass is the quantity of nonwhite pixels and extent is the area covered by those pixels. We want to balance both mass and extent.</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56</a:t>
            </a:fld>
            <a:endParaRPr lang="en-US"/>
          </a:p>
        </p:txBody>
      </p:sp>
    </p:spTree>
    <p:extLst>
      <p:ext uri="{BB962C8B-B14F-4D97-AF65-F5344CB8AC3E}">
        <p14:creationId xmlns:p14="http://schemas.microsoft.com/office/powerpoint/2010/main" val="37536335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a vertical line. The amount of stuff (mass and extent)</a:t>
            </a:r>
            <a:r>
              <a:rPr lang="en-US" baseline="0" dirty="0"/>
              <a:t> feels balanced on both sides. </a:t>
            </a:r>
            <a:endParaRPr lang="en-US" dirty="0"/>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57</a:t>
            </a:fld>
            <a:endParaRPr lang="en-US"/>
          </a:p>
        </p:txBody>
      </p:sp>
    </p:spTree>
    <p:extLst>
      <p:ext uri="{BB962C8B-B14F-4D97-AF65-F5344CB8AC3E}">
        <p14:creationId xmlns:p14="http://schemas.microsoft.com/office/powerpoint/2010/main" val="42422775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21">
              <a:defRPr/>
            </a:pPr>
            <a:r>
              <a:rPr lang="en-US" dirty="0"/>
              <a:t>But if I remove the element in the lower left, it feels like tipping to the right. </a:t>
            </a:r>
          </a:p>
          <a:p>
            <a:endParaRPr lang="en-US" dirty="0"/>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58</a:t>
            </a:fld>
            <a:endParaRPr lang="en-US"/>
          </a:p>
        </p:txBody>
      </p:sp>
    </p:spTree>
    <p:extLst>
      <p:ext uri="{BB962C8B-B14F-4D97-AF65-F5344CB8AC3E}">
        <p14:creationId xmlns:p14="http://schemas.microsoft.com/office/powerpoint/2010/main" val="10164600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repetition (enter after, exit before, same pattern)</a:t>
            </a:r>
          </a:p>
          <a:p>
            <a:r>
              <a:rPr lang="en-US" dirty="0"/>
              <a:t>Uses contrast (time much larger) to highlight enter and exit times.</a:t>
            </a:r>
          </a:p>
          <a:p>
            <a:r>
              <a:rPr lang="en-US" dirty="0"/>
              <a:t>Uses balance (uses full width of the screen, a line drawn vertically feels like an equal amount of non-white pixels on both sides)</a:t>
            </a:r>
          </a:p>
          <a:p>
            <a:r>
              <a:rPr lang="en-US" dirty="0"/>
              <a:t>Avoids saturated colors</a:t>
            </a:r>
          </a:p>
          <a:p>
            <a:r>
              <a:rPr lang="en-US" dirty="0"/>
              <a:t>Uses few colors - only one hue in a monochromatic scheme</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59</a:t>
            </a:fld>
            <a:endParaRPr lang="en-US"/>
          </a:p>
        </p:txBody>
      </p:sp>
    </p:spTree>
    <p:extLst>
      <p:ext uri="{BB962C8B-B14F-4D97-AF65-F5344CB8AC3E}">
        <p14:creationId xmlns:p14="http://schemas.microsoft.com/office/powerpoint/2010/main" val="3635877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can also think of visual design as a language: The language has elements and these elements can be composed through rules of composition to communicate meaning.</a:t>
            </a:r>
          </a:p>
          <a:p>
            <a:r>
              <a:rPr lang="en-US" dirty="0"/>
              <a:t>A visual language is analogous to written language. A visual language has three components:</a:t>
            </a:r>
          </a:p>
          <a:p>
            <a:r>
              <a:rPr lang="en-US" dirty="0"/>
              <a:t>1. Design elements (in UI design, images, text, components)</a:t>
            </a:r>
          </a:p>
          <a:p>
            <a:r>
              <a:rPr lang="en-US" dirty="0"/>
              <a:t>2. Visual variable (attributes such as size, shape, hue, brightness, </a:t>
            </a:r>
            <a:r>
              <a:rPr lang="en-US" dirty="0" err="1"/>
              <a:t>etc</a:t>
            </a:r>
            <a:r>
              <a:rPr lang="en-US" dirty="0"/>
              <a:t>)</a:t>
            </a:r>
          </a:p>
          <a:p>
            <a:r>
              <a:rPr lang="en-US" dirty="0"/>
              <a:t>3. Rules of composition.</a:t>
            </a:r>
          </a:p>
          <a:p>
            <a:endParaRPr lang="en-US" dirty="0"/>
          </a:p>
          <a:p>
            <a:r>
              <a:rPr lang="en-US" dirty="0"/>
              <a:t>We will focus on understanding the visual variables and compositional guidelines.</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6</a:t>
            </a:fld>
            <a:endParaRPr lang="en-US"/>
          </a:p>
        </p:txBody>
      </p:sp>
    </p:spTree>
    <p:extLst>
      <p:ext uri="{BB962C8B-B14F-4D97-AF65-F5344CB8AC3E}">
        <p14:creationId xmlns:p14="http://schemas.microsoft.com/office/powerpoint/2010/main" val="13010512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for difficult cultures and demographics, and communicates corporate brand.</a:t>
            </a:r>
          </a:p>
          <a:p>
            <a:endParaRPr lang="en-US" dirty="0"/>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60</a:t>
            </a:fld>
            <a:endParaRPr lang="en-US"/>
          </a:p>
        </p:txBody>
      </p:sp>
    </p:spTree>
    <p:extLst>
      <p:ext uri="{BB962C8B-B14F-4D97-AF65-F5344CB8AC3E}">
        <p14:creationId xmlns:p14="http://schemas.microsoft.com/office/powerpoint/2010/main" val="42074810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0749">
              <a:defRPr/>
            </a:pPr>
            <a:r>
              <a:rPr lang="en-US" dirty="0"/>
              <a:t>such as projects, charts, posters, web sites, and resumes</a:t>
            </a:r>
          </a:p>
          <a:p>
            <a:endParaRPr lang="en-US" dirty="0"/>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61</a:t>
            </a:fld>
            <a:endParaRPr lang="en-US"/>
          </a:p>
        </p:txBody>
      </p:sp>
    </p:spTree>
    <p:extLst>
      <p:ext uri="{BB962C8B-B14F-4D97-AF65-F5344CB8AC3E}">
        <p14:creationId xmlns:p14="http://schemas.microsoft.com/office/powerpoint/2010/main" val="353612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will be overlap with Gestalt Theory: keep in mind these derived form two different fields of study: Gestalt from psychology, visual variables from cartography</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7</a:t>
            </a:fld>
            <a:endParaRPr lang="en-US"/>
          </a:p>
        </p:txBody>
      </p:sp>
    </p:spTree>
    <p:extLst>
      <p:ext uri="{BB962C8B-B14F-4D97-AF65-F5344CB8AC3E}">
        <p14:creationId xmlns:p14="http://schemas.microsoft.com/office/powerpoint/2010/main" val="728126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visual variable is a variable that can be modified to affect the interpretation of the content it represents. These variables were first described by Jacques (Jock) </a:t>
            </a:r>
            <a:r>
              <a:rPr lang="en-US" dirty="0" err="1"/>
              <a:t>Bertin</a:t>
            </a:r>
            <a:r>
              <a:rPr lang="en-US" dirty="0"/>
              <a:t> in the domain of cartography (map making) and were later adapted for on-screen information displays such as user interfaces and data visualizations. </a:t>
            </a:r>
          </a:p>
          <a:p>
            <a:r>
              <a:rPr lang="en-US" dirty="0"/>
              <a:t>Position: The X,Y location of an element relative to a coordinate frame. </a:t>
            </a:r>
          </a:p>
          <a:p>
            <a:pPr defTabSz="914221">
              <a:defRPr/>
            </a:pPr>
            <a:r>
              <a:rPr lang="en-US" dirty="0"/>
              <a:t>Size: The amount of space assigned to an element (e.g., as determined by its length or area)</a:t>
            </a:r>
          </a:p>
          <a:p>
            <a:pPr defTabSz="914221">
              <a:defRPr/>
            </a:pPr>
            <a:r>
              <a:rPr lang="en-US" dirty="0"/>
              <a:t>Shape: Describes the external form of an element.</a:t>
            </a:r>
          </a:p>
          <a:p>
            <a:pPr defTabSz="957409">
              <a:defRPr/>
            </a:pPr>
            <a:r>
              <a:rPr lang="en-US" dirty="0"/>
              <a:t>Orientation: Change the rotation or alignment of an element</a:t>
            </a:r>
          </a:p>
          <a:p>
            <a:r>
              <a:rPr lang="en-US" dirty="0"/>
              <a:t>Value: Refers to the brightness of an element ranging from light to dark</a:t>
            </a:r>
          </a:p>
          <a:p>
            <a:r>
              <a:rPr lang="en-US" dirty="0"/>
              <a:t>Hue: is the color hue (or the dominant wavelength) of an element at a specific brightness value</a:t>
            </a:r>
          </a:p>
          <a:p>
            <a:pPr defTabSz="914221">
              <a:defRPr/>
            </a:pPr>
            <a:endParaRPr lang="en-US" dirty="0"/>
          </a:p>
          <a:p>
            <a:pPr defTabSz="914221">
              <a:defRPr/>
            </a:pPr>
            <a:r>
              <a:rPr lang="en-US" dirty="0"/>
              <a:t>Present these six attributes because they are most common for user interface design. Additional attributes include texture, transparency, resolution, and crispness but I won’t have time to cover them.</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8</a:t>
            </a:fld>
            <a:endParaRPr lang="en-US"/>
          </a:p>
        </p:txBody>
      </p:sp>
    </p:spTree>
    <p:extLst>
      <p:ext uri="{BB962C8B-B14F-4D97-AF65-F5344CB8AC3E}">
        <p14:creationId xmlns:p14="http://schemas.microsoft.com/office/powerpoint/2010/main" val="3663714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six variables are processed perceptually rather than “understood” cognitively. We can apply these visual variables in a user interface to aid perceptual tasks. Tasks include selection (making specific elements stand out), association (associate elements as belonging to the same group), and ordering (creating more or less relationships between elements). This is not an exhaustive list will focus on these three tasks for lecture. These tasks overlap with Gestalt Theory but grew out of the field of mapmaking rather than psychology.</a:t>
            </a:r>
          </a:p>
        </p:txBody>
      </p:sp>
      <p:sp>
        <p:nvSpPr>
          <p:cNvPr id="4" name="Slide Number Placeholder 3"/>
          <p:cNvSpPr>
            <a:spLocks noGrp="1"/>
          </p:cNvSpPr>
          <p:nvPr>
            <p:ph type="sldNum" sz="quarter" idx="10"/>
          </p:nvPr>
        </p:nvSpPr>
        <p:spPr/>
        <p:txBody>
          <a:bodyPr/>
          <a:lstStyle/>
          <a:p>
            <a:pPr>
              <a:defRPr/>
            </a:pPr>
            <a:fld id="{ABA92A23-8F48-44AB-9899-09628ED218EE}" type="slidenum">
              <a:rPr lang="en-US" smtClean="0"/>
              <a:pPr>
                <a:defRPr/>
              </a:pPr>
              <a:t>9</a:t>
            </a:fld>
            <a:endParaRPr lang="en-US"/>
          </a:p>
        </p:txBody>
      </p:sp>
    </p:spTree>
    <p:extLst>
      <p:ext uri="{BB962C8B-B14F-4D97-AF65-F5344CB8AC3E}">
        <p14:creationId xmlns:p14="http://schemas.microsoft.com/office/powerpoint/2010/main" val="4089397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ABE2AAC-6116-438A-AD83-2189894C0097}" type="datetimeFigureOut">
              <a:rPr lang="en-US"/>
              <a:pPr>
                <a:defRPr/>
              </a:pPr>
              <a:t>7/15/2025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267DC37-D3E4-40EC-BF31-AE6397DC1CE1}"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FD27F8B-8485-498C-A773-F78D736E20F1}" type="datetimeFigureOut">
              <a:rPr lang="en-US"/>
              <a:pPr>
                <a:defRPr/>
              </a:pPr>
              <a:t>7/15/2025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E3FF106-AD8F-49B1-B325-9A75DD3474C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9965AFE-9244-43E5-8FE7-3818EE0D3B4A}" type="datetimeFigureOut">
              <a:rPr lang="en-US"/>
              <a:pPr>
                <a:defRPr/>
              </a:pPr>
              <a:t>7/15/2025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33229E1-9742-46D2-9E3B-D31CE2104F9B}"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050925"/>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fld id="{1BB4D69B-00C3-422E-ACC1-DDC58B69174A}" type="datetimeFigureOut">
              <a:rPr lang="en-US"/>
              <a:pPr>
                <a:defRPr/>
              </a:pPr>
              <a:t>7/15/2025</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EC349D00-824E-43CB-8BA1-FB560DCCAC99}"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914400" y="1600200"/>
            <a:ext cx="38100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76800" y="1600200"/>
            <a:ext cx="38100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14400" y="6251575"/>
            <a:ext cx="1981200" cy="457200"/>
          </a:xfrm>
        </p:spPr>
        <p:txBody>
          <a:bodyPr/>
          <a:lstStyle>
            <a:lvl1pPr>
              <a:defRPr/>
            </a:lvl1pPr>
          </a:lstStyle>
          <a:p>
            <a:endParaRPr lang="en-US"/>
          </a:p>
        </p:txBody>
      </p:sp>
      <p:sp>
        <p:nvSpPr>
          <p:cNvPr id="6" name="Footer Placeholder 5"/>
          <p:cNvSpPr>
            <a:spLocks noGrp="1"/>
          </p:cNvSpPr>
          <p:nvPr>
            <p:ph type="ftr" sz="quarter" idx="11"/>
          </p:nvPr>
        </p:nvSpPr>
        <p:spPr>
          <a:xfrm>
            <a:off x="3352800" y="6248400"/>
            <a:ext cx="2971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781800" y="6248400"/>
            <a:ext cx="1905000" cy="457200"/>
          </a:xfrm>
        </p:spPr>
        <p:txBody>
          <a:bodyPr/>
          <a:lstStyle>
            <a:lvl1pPr>
              <a:defRPr/>
            </a:lvl1pPr>
          </a:lstStyle>
          <a:p>
            <a:fld id="{60BBE832-1DB8-44E6-A511-9C93D8A04ADF}" type="slidenum">
              <a:rPr lang="en-US"/>
              <a:pPr/>
              <a:t>‹#›</a:t>
            </a:fld>
            <a:endParaRPr lang="en-US"/>
          </a:p>
        </p:txBody>
      </p:sp>
    </p:spTree>
    <p:extLst>
      <p:ext uri="{BB962C8B-B14F-4D97-AF65-F5344CB8AC3E}">
        <p14:creationId xmlns:p14="http://schemas.microsoft.com/office/powerpoint/2010/main" val="135621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a:noFill/>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E34BD28A-3E40-462D-903A-CB4E3322A31E}" type="datetimeFigureOut">
              <a:rPr lang="en-US"/>
              <a:pPr>
                <a:defRPr/>
              </a:pPr>
              <a:t>7/15/2025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94715C5-A861-4233-B487-EBB6DFF7D18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BE33CB39-91A7-4A49-BD70-5258D4F2DE39}" type="datetimeFigureOut">
              <a:rPr lang="en-US"/>
              <a:pPr>
                <a:defRPr/>
              </a:pPr>
              <a:t>7/15/2025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A02E2B3-7006-4165-A587-B41B16A719F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2B365779-42D1-4FD2-A82A-CCC7EC5F4FB8}" type="datetimeFigureOut">
              <a:rPr lang="en-US"/>
              <a:pPr>
                <a:defRPr/>
              </a:pPr>
              <a:t>7/15/2025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7AA31BF-3DD1-4595-A52C-277D685E026D}"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D491BF6-AC60-4FF9-85AD-E4281EB0F2DA}" type="datetimeFigureOut">
              <a:rPr lang="en-US"/>
              <a:pPr>
                <a:defRPr/>
              </a:pPr>
              <a:t>7/15/2025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47AA5DDE-A33F-4FE2-B8C7-18B59C210BB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DBBB780-85CD-49A1-8F1B-36284C349F50}" type="datetimeFigureOut">
              <a:rPr lang="en-US"/>
              <a:pPr>
                <a:defRPr/>
              </a:pPr>
              <a:t>7/15/2025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D636622-A9DE-4B6A-951D-0977ECA0BAA8}"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65B87B6-E606-496D-A557-C7B05DD0E711}" type="datetimeFigureOut">
              <a:rPr lang="en-US"/>
              <a:pPr>
                <a:defRPr/>
              </a:pPr>
              <a:t>7/15/2025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0B34896-6B8D-42EE-ACC0-4F539CDC36C1}"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87D77EA3-7B2E-435A-805A-8640BC8F99A0}" type="datetimeFigureOut">
              <a:rPr lang="en-US"/>
              <a:pPr>
                <a:defRPr/>
              </a:pPr>
              <a:t>7/15/2025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687FAFF-85D8-4055-AAC1-DE82D4FC3B50}"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9BE0740-1DAA-4507-8F57-F8EE9548ACF2}" type="datetimeFigureOut">
              <a:rPr lang="en-US"/>
              <a:pPr>
                <a:defRPr/>
              </a:pPr>
              <a:t>7/15/2025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905064D-80E6-4363-9358-2ED2898BC31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0BF4AD78-941F-4335-A9DD-7DCFF2D027A0}" type="datetimeFigureOut">
              <a:rPr lang="en-US"/>
              <a:pPr>
                <a:defRPr/>
              </a:pPr>
              <a:t>7/15/2025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2FD477E5-E807-49DF-803B-4C8DECFF28D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 id="2147483649" r:id="rId12"/>
    <p:sldLayoutId id="2147483661" r:id="rId13"/>
  </p:sldLayoutIdLst>
  <p:txStyles>
    <p:titleStyle>
      <a:lvl1pPr algn="ctr" rtl="0" eaLnBrk="0" fontAlgn="base" hangingPunct="0">
        <a:spcBef>
          <a:spcPct val="0"/>
        </a:spcBef>
        <a:spcAft>
          <a:spcPct val="0"/>
        </a:spcAft>
        <a:defRPr sz="4000" b="0" kern="1200">
          <a:solidFill>
            <a:schemeClr val="tx1"/>
          </a:solidFill>
          <a:latin typeface="Gill Sans MT" pitchFamily="34" charset="0"/>
          <a:ea typeface="+mj-ea"/>
          <a:cs typeface="+mj-cs"/>
        </a:defRPr>
      </a:lvl1pPr>
      <a:lvl2pPr algn="ctr" rtl="0" eaLnBrk="0" fontAlgn="base" hangingPunct="0">
        <a:spcBef>
          <a:spcPct val="0"/>
        </a:spcBef>
        <a:spcAft>
          <a:spcPct val="0"/>
        </a:spcAft>
        <a:defRPr sz="4000" b="1">
          <a:solidFill>
            <a:schemeClr val="bg1"/>
          </a:solidFill>
          <a:latin typeface="Gill Sans MT" pitchFamily="34" charset="0"/>
        </a:defRPr>
      </a:lvl2pPr>
      <a:lvl3pPr algn="ctr" rtl="0" eaLnBrk="0" fontAlgn="base" hangingPunct="0">
        <a:spcBef>
          <a:spcPct val="0"/>
        </a:spcBef>
        <a:spcAft>
          <a:spcPct val="0"/>
        </a:spcAft>
        <a:defRPr sz="4000" b="1">
          <a:solidFill>
            <a:schemeClr val="bg1"/>
          </a:solidFill>
          <a:latin typeface="Gill Sans MT" pitchFamily="34" charset="0"/>
        </a:defRPr>
      </a:lvl3pPr>
      <a:lvl4pPr algn="ctr" rtl="0" eaLnBrk="0" fontAlgn="base" hangingPunct="0">
        <a:spcBef>
          <a:spcPct val="0"/>
        </a:spcBef>
        <a:spcAft>
          <a:spcPct val="0"/>
        </a:spcAft>
        <a:defRPr sz="4000" b="1">
          <a:solidFill>
            <a:schemeClr val="bg1"/>
          </a:solidFill>
          <a:latin typeface="Gill Sans MT" pitchFamily="34" charset="0"/>
        </a:defRPr>
      </a:lvl4pPr>
      <a:lvl5pPr algn="ctr" rtl="0" eaLnBrk="0" fontAlgn="base" hangingPunct="0">
        <a:spcBef>
          <a:spcPct val="0"/>
        </a:spcBef>
        <a:spcAft>
          <a:spcPct val="0"/>
        </a:spcAft>
        <a:defRPr sz="4000" b="1">
          <a:solidFill>
            <a:schemeClr val="bg1"/>
          </a:solidFill>
          <a:latin typeface="Gill Sans MT" pitchFamily="34" charset="0"/>
        </a:defRPr>
      </a:lvl5pPr>
      <a:lvl6pPr marL="457200" algn="ctr" rtl="0" fontAlgn="base">
        <a:spcBef>
          <a:spcPct val="0"/>
        </a:spcBef>
        <a:spcAft>
          <a:spcPct val="0"/>
        </a:spcAft>
        <a:defRPr sz="4000" b="1">
          <a:solidFill>
            <a:schemeClr val="bg1"/>
          </a:solidFill>
          <a:latin typeface="Gill Sans MT" pitchFamily="34" charset="0"/>
        </a:defRPr>
      </a:lvl6pPr>
      <a:lvl7pPr marL="914400" algn="ctr" rtl="0" fontAlgn="base">
        <a:spcBef>
          <a:spcPct val="0"/>
        </a:spcBef>
        <a:spcAft>
          <a:spcPct val="0"/>
        </a:spcAft>
        <a:defRPr sz="4000" b="1">
          <a:solidFill>
            <a:schemeClr val="bg1"/>
          </a:solidFill>
          <a:latin typeface="Gill Sans MT" pitchFamily="34" charset="0"/>
        </a:defRPr>
      </a:lvl7pPr>
      <a:lvl8pPr marL="1371600" algn="ctr" rtl="0" fontAlgn="base">
        <a:spcBef>
          <a:spcPct val="0"/>
        </a:spcBef>
        <a:spcAft>
          <a:spcPct val="0"/>
        </a:spcAft>
        <a:defRPr sz="4000" b="1">
          <a:solidFill>
            <a:schemeClr val="bg1"/>
          </a:solidFill>
          <a:latin typeface="Gill Sans MT" pitchFamily="34" charset="0"/>
        </a:defRPr>
      </a:lvl8pPr>
      <a:lvl9pPr marL="1828800" algn="ctr" rtl="0" fontAlgn="base">
        <a:spcBef>
          <a:spcPct val="0"/>
        </a:spcBef>
        <a:spcAft>
          <a:spcPct val="0"/>
        </a:spcAft>
        <a:defRPr sz="4000" b="1">
          <a:solidFill>
            <a:schemeClr val="bg1"/>
          </a:solidFill>
          <a:latin typeface="Gill Sans MT" pitchFamily="34" charset="0"/>
        </a:defRPr>
      </a:lvl9pPr>
    </p:titleStyle>
    <p:bodyStyle>
      <a:lvl1pPr marL="342900" indent="-342900" algn="l" rtl="0" eaLnBrk="0" fontAlgn="base" hangingPunct="0">
        <a:spcBef>
          <a:spcPct val="20000"/>
        </a:spcBef>
        <a:spcAft>
          <a:spcPct val="0"/>
        </a:spcAft>
        <a:buFont typeface="Arial" charset="0"/>
        <a:buChar char="•"/>
        <a:defRPr sz="3200" b="0" kern="1200">
          <a:solidFill>
            <a:schemeClr val="tx1"/>
          </a:solidFill>
          <a:latin typeface="Gill Sans MT" pitchFamily="34" charset="0"/>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Gill Sans MT" pitchFamily="34" charset="0"/>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Gill Sans MT" pitchFamily="34" charset="0"/>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Gill Sans MT" pitchFamily="34" charset="0"/>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Gill Sans MT"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adobe.color.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B039A3E-C0B0-4089-AF9B-7E4ACDBE92F3}"/>
              </a:ext>
            </a:extLst>
          </p:cNvPr>
          <p:cNvSpPr/>
          <p:nvPr/>
        </p:nvSpPr>
        <p:spPr>
          <a:xfrm>
            <a:off x="4708358" y="1116012"/>
            <a:ext cx="3657600" cy="365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2" name="Title 1"/>
          <p:cNvSpPr>
            <a:spLocks noGrp="1"/>
          </p:cNvSpPr>
          <p:nvPr>
            <p:ph type="ctrTitle"/>
          </p:nvPr>
        </p:nvSpPr>
        <p:spPr>
          <a:xfrm>
            <a:off x="0" y="2209800"/>
            <a:ext cx="9164053" cy="1470025"/>
          </a:xfrm>
          <a:noFill/>
        </p:spPr>
        <p:txBody>
          <a:bodyPr/>
          <a:lstStyle/>
          <a:p>
            <a:r>
              <a:rPr lang="en-US" sz="7200" b="1" dirty="0">
                <a:solidFill>
                  <a:schemeClr val="bg1"/>
                </a:solidFill>
                <a:latin typeface="Arial" panose="020B0604020202020204" pitchFamily="34" charset="0"/>
                <a:cs typeface="Arial" panose="020B0604020202020204" pitchFamily="34" charset="0"/>
              </a:rPr>
              <a:t>Graphic </a:t>
            </a:r>
            <a:r>
              <a:rPr lang="en-US" sz="7200" b="1" dirty="0">
                <a:latin typeface="Arial" panose="020B0604020202020204" pitchFamily="34" charset="0"/>
                <a:cs typeface="Arial" panose="020B0604020202020204" pitchFamily="34" charset="0"/>
              </a:rPr>
              <a:t>Design</a:t>
            </a:r>
          </a:p>
        </p:txBody>
      </p:sp>
      <p:sp>
        <p:nvSpPr>
          <p:cNvPr id="3" name="Title 1">
            <a:extLst>
              <a:ext uri="{FF2B5EF4-FFF2-40B4-BE49-F238E27FC236}">
                <a16:creationId xmlns:a16="http://schemas.microsoft.com/office/drawing/2014/main" id="{A6F682B1-9E31-4A6B-9475-17101F97B5DD}"/>
              </a:ext>
            </a:extLst>
          </p:cNvPr>
          <p:cNvSpPr txBox="1">
            <a:spLocks/>
          </p:cNvSpPr>
          <p:nvPr/>
        </p:nvSpPr>
        <p:spPr bwMode="auto">
          <a:xfrm>
            <a:off x="1219200" y="4343400"/>
            <a:ext cx="5181600" cy="1470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0" kern="1200">
                <a:solidFill>
                  <a:schemeClr val="tx1"/>
                </a:solidFill>
                <a:latin typeface="Gill Sans MT" pitchFamily="34" charset="0"/>
                <a:ea typeface="+mj-ea"/>
                <a:cs typeface="+mj-cs"/>
              </a:defRPr>
            </a:lvl1pPr>
            <a:lvl2pPr algn="ctr" rtl="0" eaLnBrk="0" fontAlgn="base" hangingPunct="0">
              <a:spcBef>
                <a:spcPct val="0"/>
              </a:spcBef>
              <a:spcAft>
                <a:spcPct val="0"/>
              </a:spcAft>
              <a:defRPr sz="4000" b="1">
                <a:solidFill>
                  <a:schemeClr val="bg1"/>
                </a:solidFill>
                <a:latin typeface="Gill Sans MT" pitchFamily="34" charset="0"/>
              </a:defRPr>
            </a:lvl2pPr>
            <a:lvl3pPr algn="ctr" rtl="0" eaLnBrk="0" fontAlgn="base" hangingPunct="0">
              <a:spcBef>
                <a:spcPct val="0"/>
              </a:spcBef>
              <a:spcAft>
                <a:spcPct val="0"/>
              </a:spcAft>
              <a:defRPr sz="4000" b="1">
                <a:solidFill>
                  <a:schemeClr val="bg1"/>
                </a:solidFill>
                <a:latin typeface="Gill Sans MT" pitchFamily="34" charset="0"/>
              </a:defRPr>
            </a:lvl3pPr>
            <a:lvl4pPr algn="ctr" rtl="0" eaLnBrk="0" fontAlgn="base" hangingPunct="0">
              <a:spcBef>
                <a:spcPct val="0"/>
              </a:spcBef>
              <a:spcAft>
                <a:spcPct val="0"/>
              </a:spcAft>
              <a:defRPr sz="4000" b="1">
                <a:solidFill>
                  <a:schemeClr val="bg1"/>
                </a:solidFill>
                <a:latin typeface="Gill Sans MT" pitchFamily="34" charset="0"/>
              </a:defRPr>
            </a:lvl4pPr>
            <a:lvl5pPr algn="ctr" rtl="0" eaLnBrk="0" fontAlgn="base" hangingPunct="0">
              <a:spcBef>
                <a:spcPct val="0"/>
              </a:spcBef>
              <a:spcAft>
                <a:spcPct val="0"/>
              </a:spcAft>
              <a:defRPr sz="4000" b="1">
                <a:solidFill>
                  <a:schemeClr val="bg1"/>
                </a:solidFill>
                <a:latin typeface="Gill Sans MT" pitchFamily="34" charset="0"/>
              </a:defRPr>
            </a:lvl5pPr>
            <a:lvl6pPr marL="457200" algn="ctr" rtl="0" fontAlgn="base">
              <a:spcBef>
                <a:spcPct val="0"/>
              </a:spcBef>
              <a:spcAft>
                <a:spcPct val="0"/>
              </a:spcAft>
              <a:defRPr sz="4000" b="1">
                <a:solidFill>
                  <a:schemeClr val="bg1"/>
                </a:solidFill>
                <a:latin typeface="Gill Sans MT" pitchFamily="34" charset="0"/>
              </a:defRPr>
            </a:lvl6pPr>
            <a:lvl7pPr marL="914400" algn="ctr" rtl="0" fontAlgn="base">
              <a:spcBef>
                <a:spcPct val="0"/>
              </a:spcBef>
              <a:spcAft>
                <a:spcPct val="0"/>
              </a:spcAft>
              <a:defRPr sz="4000" b="1">
                <a:solidFill>
                  <a:schemeClr val="bg1"/>
                </a:solidFill>
                <a:latin typeface="Gill Sans MT" pitchFamily="34" charset="0"/>
              </a:defRPr>
            </a:lvl7pPr>
            <a:lvl8pPr marL="1371600" algn="ctr" rtl="0" fontAlgn="base">
              <a:spcBef>
                <a:spcPct val="0"/>
              </a:spcBef>
              <a:spcAft>
                <a:spcPct val="0"/>
              </a:spcAft>
              <a:defRPr sz="4000" b="1">
                <a:solidFill>
                  <a:schemeClr val="bg1"/>
                </a:solidFill>
                <a:latin typeface="Gill Sans MT" pitchFamily="34" charset="0"/>
              </a:defRPr>
            </a:lvl8pPr>
            <a:lvl9pPr marL="1828800" algn="ctr" rtl="0" fontAlgn="base">
              <a:spcBef>
                <a:spcPct val="0"/>
              </a:spcBef>
              <a:spcAft>
                <a:spcPct val="0"/>
              </a:spcAft>
              <a:defRPr sz="4000" b="1">
                <a:solidFill>
                  <a:schemeClr val="bg1"/>
                </a:solidFill>
                <a:latin typeface="Gill Sans MT" pitchFamily="34" charset="0"/>
              </a:defRPr>
            </a:lvl9pPr>
          </a:lstStyle>
          <a:p>
            <a:pPr algn="l"/>
            <a:r>
              <a:rPr lang="en-US" sz="2800" dirty="0">
                <a:solidFill>
                  <a:schemeClr val="bg1"/>
                </a:solidFill>
                <a:latin typeface="Arial" panose="020B0604020202020204" pitchFamily="34" charset="0"/>
                <a:cs typeface="Arial" panose="020B0604020202020204" pitchFamily="34" charset="0"/>
              </a:rPr>
              <a:t>Principles for Enhancing </a:t>
            </a:r>
            <a:br>
              <a:rPr lang="en-US" sz="2800"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Visual Communication </a:t>
            </a:r>
          </a:p>
        </p:txBody>
      </p:sp>
    </p:spTree>
    <p:extLst>
      <p:ext uri="{BB962C8B-B14F-4D97-AF65-F5344CB8AC3E}">
        <p14:creationId xmlns:p14="http://schemas.microsoft.com/office/powerpoint/2010/main" val="35435791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44644B3-D227-444E-8E18-760CC48D9A0D}"/>
              </a:ext>
            </a:extLst>
          </p:cNvPr>
          <p:cNvSpPr txBox="1"/>
          <p:nvPr/>
        </p:nvSpPr>
        <p:spPr>
          <a:xfrm>
            <a:off x="617229" y="3699808"/>
            <a:ext cx="7917172" cy="1938992"/>
          </a:xfrm>
          <a:prstGeom prst="rect">
            <a:avLst/>
          </a:prstGeom>
          <a:noFill/>
        </p:spPr>
        <p:txBody>
          <a:bodyPr wrap="square" rtlCol="0">
            <a:spAutoFit/>
          </a:bodyPr>
          <a:lstStyle/>
          <a:p>
            <a:r>
              <a:rPr lang="en-US" sz="2400" dirty="0">
                <a:latin typeface="Gill Sans MT" panose="020B0502020104020203" pitchFamily="34" charset="0"/>
              </a:rPr>
              <a:t>A variable is </a:t>
            </a:r>
            <a:r>
              <a:rPr lang="en-US" sz="2400" u="sng" dirty="0">
                <a:latin typeface="Gill Sans MT" panose="020B0502020104020203" pitchFamily="34" charset="0"/>
              </a:rPr>
              <a:t>Selective</a:t>
            </a:r>
            <a:r>
              <a:rPr lang="en-US" sz="2400" dirty="0">
                <a:latin typeface="Gill Sans MT" panose="020B0502020104020203" pitchFamily="34" charset="0"/>
              </a:rPr>
              <a:t> if elements with the same value for the variable are </a:t>
            </a:r>
            <a:r>
              <a:rPr lang="en-US" sz="2400" u="sng" dirty="0">
                <a:latin typeface="Gill Sans MT" panose="020B0502020104020203" pitchFamily="34" charset="0"/>
              </a:rPr>
              <a:t>perceived as different </a:t>
            </a:r>
            <a:r>
              <a:rPr lang="en-US" sz="2400" dirty="0">
                <a:latin typeface="Gill Sans MT" panose="020B0502020104020203" pitchFamily="34" charset="0"/>
              </a:rPr>
              <a:t>compared to elements with different values for that same variable.  Hue, value, size, position (</a:t>
            </a:r>
            <a:r>
              <a:rPr lang="en-US" sz="2400" dirty="0" err="1">
                <a:latin typeface="Gill Sans MT" panose="020B0502020104020203" pitchFamily="34" charset="0"/>
              </a:rPr>
              <a:t>n.s</a:t>
            </a:r>
            <a:r>
              <a:rPr lang="en-US" sz="2400" dirty="0">
                <a:latin typeface="Gill Sans MT" panose="020B0502020104020203" pitchFamily="34" charset="0"/>
              </a:rPr>
              <a:t>.) and orientation (</a:t>
            </a:r>
            <a:r>
              <a:rPr lang="en-US" sz="2400" dirty="0" err="1">
                <a:latin typeface="Gill Sans MT" panose="020B0502020104020203" pitchFamily="34" charset="0"/>
              </a:rPr>
              <a:t>n.s</a:t>
            </a:r>
            <a:r>
              <a:rPr lang="en-US" sz="2400" dirty="0">
                <a:latin typeface="Gill Sans MT" panose="020B0502020104020203" pitchFamily="34" charset="0"/>
              </a:rPr>
              <a:t>.) are selective. In the images, can you select the red, darkest, and largest elements?</a:t>
            </a:r>
          </a:p>
        </p:txBody>
      </p:sp>
      <p:grpSp>
        <p:nvGrpSpPr>
          <p:cNvPr id="2" name="Group 1" descr="Collections of circles demonstrating the principle of selectivity for the visual variables of hue, value, and size.">
            <a:extLst>
              <a:ext uri="{FF2B5EF4-FFF2-40B4-BE49-F238E27FC236}">
                <a16:creationId xmlns:a16="http://schemas.microsoft.com/office/drawing/2014/main" id="{A000B351-B4BF-C23C-F180-B61AAB4C8F6F}"/>
              </a:ext>
            </a:extLst>
          </p:cNvPr>
          <p:cNvGrpSpPr/>
          <p:nvPr/>
        </p:nvGrpSpPr>
        <p:grpSpPr>
          <a:xfrm>
            <a:off x="617229" y="721290"/>
            <a:ext cx="7817069" cy="2326710"/>
            <a:chOff x="617229" y="721290"/>
            <a:chExt cx="7817069" cy="2326710"/>
          </a:xfrm>
        </p:grpSpPr>
        <p:sp>
          <p:nvSpPr>
            <p:cNvPr id="6" name="TextBox 5">
              <a:extLst>
                <a:ext uri="{FF2B5EF4-FFF2-40B4-BE49-F238E27FC236}">
                  <a16:creationId xmlns:a16="http://schemas.microsoft.com/office/drawing/2014/main" id="{846B3E6C-CCD8-4BBC-BCA5-81F43C152B40}"/>
                </a:ext>
              </a:extLst>
            </p:cNvPr>
            <p:cNvSpPr txBox="1"/>
            <p:nvPr/>
          </p:nvSpPr>
          <p:spPr>
            <a:xfrm>
              <a:off x="693429" y="721290"/>
              <a:ext cx="2202171" cy="461664"/>
            </a:xfrm>
            <a:prstGeom prst="rect">
              <a:avLst/>
            </a:prstGeom>
            <a:noFill/>
          </p:spPr>
          <p:txBody>
            <a:bodyPr wrap="square" rtlCol="0">
              <a:spAutoFit/>
            </a:bodyPr>
            <a:lstStyle/>
            <a:p>
              <a:pPr algn="ctr"/>
              <a:r>
                <a:rPr lang="en-US" sz="2400" dirty="0">
                  <a:latin typeface="Gill Sans MT" panose="020B0502020104020203" pitchFamily="34" charset="0"/>
                </a:rPr>
                <a:t>Hue</a:t>
              </a:r>
            </a:p>
          </p:txBody>
        </p:sp>
        <p:sp>
          <p:nvSpPr>
            <p:cNvPr id="9" name="TextBox 8">
              <a:extLst>
                <a:ext uri="{FF2B5EF4-FFF2-40B4-BE49-F238E27FC236}">
                  <a16:creationId xmlns:a16="http://schemas.microsoft.com/office/drawing/2014/main" id="{336EC886-A5F2-4E99-B527-BF74FFFC5EC6}"/>
                </a:ext>
              </a:extLst>
            </p:cNvPr>
            <p:cNvSpPr txBox="1"/>
            <p:nvPr/>
          </p:nvSpPr>
          <p:spPr>
            <a:xfrm>
              <a:off x="3548428" y="721290"/>
              <a:ext cx="1981201" cy="461664"/>
            </a:xfrm>
            <a:prstGeom prst="rect">
              <a:avLst/>
            </a:prstGeom>
            <a:noFill/>
          </p:spPr>
          <p:txBody>
            <a:bodyPr wrap="square" rtlCol="0">
              <a:spAutoFit/>
            </a:bodyPr>
            <a:lstStyle/>
            <a:p>
              <a:pPr algn="ctr"/>
              <a:r>
                <a:rPr lang="en-US" sz="2400" dirty="0">
                  <a:latin typeface="Gill Sans MT" panose="020B0502020104020203" pitchFamily="34" charset="0"/>
                </a:rPr>
                <a:t>Value</a:t>
              </a:r>
            </a:p>
          </p:txBody>
        </p:sp>
        <p:sp>
          <p:nvSpPr>
            <p:cNvPr id="10" name="TextBox 9">
              <a:extLst>
                <a:ext uri="{FF2B5EF4-FFF2-40B4-BE49-F238E27FC236}">
                  <a16:creationId xmlns:a16="http://schemas.microsoft.com/office/drawing/2014/main" id="{DDEF3473-CF86-4EBD-9ABF-C3AD4A6F4039}"/>
                </a:ext>
              </a:extLst>
            </p:cNvPr>
            <p:cNvSpPr txBox="1"/>
            <p:nvPr/>
          </p:nvSpPr>
          <p:spPr>
            <a:xfrm>
              <a:off x="6172200" y="721290"/>
              <a:ext cx="2202171" cy="461664"/>
            </a:xfrm>
            <a:prstGeom prst="rect">
              <a:avLst/>
            </a:prstGeom>
            <a:noFill/>
          </p:spPr>
          <p:txBody>
            <a:bodyPr wrap="square" rtlCol="0">
              <a:spAutoFit/>
            </a:bodyPr>
            <a:lstStyle/>
            <a:p>
              <a:pPr algn="ctr"/>
              <a:r>
                <a:rPr lang="en-US" sz="2400" dirty="0">
                  <a:latin typeface="Gill Sans MT" panose="020B0502020104020203" pitchFamily="34" charset="0"/>
                </a:rPr>
                <a:t>Size</a:t>
              </a:r>
            </a:p>
          </p:txBody>
        </p:sp>
        <p:pic>
          <p:nvPicPr>
            <p:cNvPr id="13" name="Picture 12">
              <a:extLst>
                <a:ext uri="{FF2B5EF4-FFF2-40B4-BE49-F238E27FC236}">
                  <a16:creationId xmlns:a16="http://schemas.microsoft.com/office/drawing/2014/main" id="{0E6B3FB1-7B99-4094-8A43-845E499CBD30}"/>
                </a:ext>
              </a:extLst>
            </p:cNvPr>
            <p:cNvPicPr>
              <a:picLocks noChangeAspect="1"/>
            </p:cNvPicPr>
            <p:nvPr/>
          </p:nvPicPr>
          <p:blipFill rotWithShape="1">
            <a:blip r:embed="rId3"/>
            <a:srcRect l="20529" t="49844" r="59672" b="20027"/>
            <a:stretch/>
          </p:blipFill>
          <p:spPr>
            <a:xfrm>
              <a:off x="3418842" y="1206294"/>
              <a:ext cx="2262098" cy="1828800"/>
            </a:xfrm>
            <a:prstGeom prst="rect">
              <a:avLst/>
            </a:prstGeom>
          </p:spPr>
        </p:pic>
        <p:pic>
          <p:nvPicPr>
            <p:cNvPr id="14" name="Picture 13">
              <a:extLst>
                <a:ext uri="{FF2B5EF4-FFF2-40B4-BE49-F238E27FC236}">
                  <a16:creationId xmlns:a16="http://schemas.microsoft.com/office/drawing/2014/main" id="{18F6B7D3-BC2C-42E2-940A-059B537BEAE0}"/>
                </a:ext>
              </a:extLst>
            </p:cNvPr>
            <p:cNvPicPr>
              <a:picLocks noChangeAspect="1"/>
            </p:cNvPicPr>
            <p:nvPr/>
          </p:nvPicPr>
          <p:blipFill rotWithShape="1">
            <a:blip r:embed="rId3"/>
            <a:srcRect l="20032" t="12576" r="59398" b="56344"/>
            <a:stretch/>
          </p:blipFill>
          <p:spPr>
            <a:xfrm>
              <a:off x="617229" y="1219200"/>
              <a:ext cx="2278371" cy="1828800"/>
            </a:xfrm>
            <a:prstGeom prst="rect">
              <a:avLst/>
            </a:prstGeom>
          </p:spPr>
        </p:pic>
        <p:pic>
          <p:nvPicPr>
            <p:cNvPr id="15" name="Picture 14">
              <a:extLst>
                <a:ext uri="{FF2B5EF4-FFF2-40B4-BE49-F238E27FC236}">
                  <a16:creationId xmlns:a16="http://schemas.microsoft.com/office/drawing/2014/main" id="{F443C6F3-4624-4D15-8A98-F03512AD023E}"/>
                </a:ext>
              </a:extLst>
            </p:cNvPr>
            <p:cNvPicPr>
              <a:picLocks noChangeAspect="1"/>
            </p:cNvPicPr>
            <p:nvPr/>
          </p:nvPicPr>
          <p:blipFill rotWithShape="1">
            <a:blip r:embed="rId3"/>
            <a:srcRect l="53496" t="49844" r="26705" b="20027"/>
            <a:stretch/>
          </p:blipFill>
          <p:spPr>
            <a:xfrm>
              <a:off x="6172200" y="1184685"/>
              <a:ext cx="2262098" cy="1828800"/>
            </a:xfrm>
            <a:prstGeom prst="rect">
              <a:avLst/>
            </a:prstGeom>
          </p:spPr>
        </p:pic>
      </p:grpSp>
    </p:spTree>
    <p:extLst>
      <p:ext uri="{BB962C8B-B14F-4D97-AF65-F5344CB8AC3E}">
        <p14:creationId xmlns:p14="http://schemas.microsoft.com/office/powerpoint/2010/main" val="795170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44644B3-D227-444E-8E18-760CC48D9A0D}"/>
              </a:ext>
            </a:extLst>
          </p:cNvPr>
          <p:cNvSpPr txBox="1"/>
          <p:nvPr/>
        </p:nvSpPr>
        <p:spPr>
          <a:xfrm>
            <a:off x="1143000" y="4419600"/>
            <a:ext cx="7010400" cy="830997"/>
          </a:xfrm>
          <a:prstGeom prst="rect">
            <a:avLst/>
          </a:prstGeom>
          <a:noFill/>
        </p:spPr>
        <p:txBody>
          <a:bodyPr wrap="square" rtlCol="0">
            <a:spAutoFit/>
          </a:bodyPr>
          <a:lstStyle/>
          <a:p>
            <a:pPr algn="ctr"/>
            <a:r>
              <a:rPr lang="en-US" sz="2400" dirty="0">
                <a:latin typeface="Gill Sans MT" panose="020B0502020104020203" pitchFamily="34" charset="0"/>
              </a:rPr>
              <a:t>Shape is considered not Selective or partially selective (e.g., it is difficult to perceive all the hexagons). </a:t>
            </a:r>
          </a:p>
        </p:txBody>
      </p:sp>
      <p:pic>
        <p:nvPicPr>
          <p:cNvPr id="17" name="Picture 16" descr="The visual variable of Shape is not considered selective. ">
            <a:extLst>
              <a:ext uri="{FF2B5EF4-FFF2-40B4-BE49-F238E27FC236}">
                <a16:creationId xmlns:a16="http://schemas.microsoft.com/office/drawing/2014/main" id="{1C2C5CB9-28D6-4C20-9F4F-303BF5108D90}"/>
              </a:ext>
            </a:extLst>
          </p:cNvPr>
          <p:cNvPicPr>
            <a:picLocks noChangeAspect="1"/>
          </p:cNvPicPr>
          <p:nvPr/>
        </p:nvPicPr>
        <p:blipFill rotWithShape="1">
          <a:blip r:embed="rId3"/>
          <a:srcRect l="53366" t="13698" r="26626" b="56173"/>
          <a:stretch/>
        </p:blipFill>
        <p:spPr>
          <a:xfrm>
            <a:off x="3428999" y="1905000"/>
            <a:ext cx="2286001" cy="1828800"/>
          </a:xfrm>
          <a:prstGeom prst="rect">
            <a:avLst/>
          </a:prstGeom>
        </p:spPr>
      </p:pic>
    </p:spTree>
    <p:extLst>
      <p:ext uri="{BB962C8B-B14F-4D97-AF65-F5344CB8AC3E}">
        <p14:creationId xmlns:p14="http://schemas.microsoft.com/office/powerpoint/2010/main" val="607132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A0AB963-52D7-4FE8-9FE5-4C4047B300E9}"/>
              </a:ext>
            </a:extLst>
          </p:cNvPr>
          <p:cNvSpPr txBox="1"/>
          <p:nvPr/>
        </p:nvSpPr>
        <p:spPr>
          <a:xfrm>
            <a:off x="685800" y="3776008"/>
            <a:ext cx="8077200" cy="1938992"/>
          </a:xfrm>
          <a:prstGeom prst="rect">
            <a:avLst/>
          </a:prstGeom>
          <a:noFill/>
        </p:spPr>
        <p:txBody>
          <a:bodyPr wrap="square" rtlCol="0">
            <a:spAutoFit/>
          </a:bodyPr>
          <a:lstStyle/>
          <a:p>
            <a:r>
              <a:rPr lang="en-US" sz="2400" dirty="0">
                <a:latin typeface="Gill Sans MT" panose="020B0502020104020203" pitchFamily="34" charset="0"/>
              </a:rPr>
              <a:t>A variable is </a:t>
            </a:r>
            <a:r>
              <a:rPr lang="en-US" sz="2400" u="sng" dirty="0">
                <a:latin typeface="Gill Sans MT" panose="020B0502020104020203" pitchFamily="34" charset="0"/>
              </a:rPr>
              <a:t>Associative</a:t>
            </a:r>
            <a:r>
              <a:rPr lang="en-US" sz="2400" dirty="0">
                <a:latin typeface="Gill Sans MT" panose="020B0502020104020203" pitchFamily="34" charset="0"/>
              </a:rPr>
              <a:t> if elements with the same value are </a:t>
            </a:r>
            <a:r>
              <a:rPr lang="en-US" sz="2400" u="sng" dirty="0">
                <a:latin typeface="Gill Sans MT" panose="020B0502020104020203" pitchFamily="34" charset="0"/>
              </a:rPr>
              <a:t>perceived as a group and with equal weight </a:t>
            </a:r>
            <a:r>
              <a:rPr lang="en-US" sz="2400" dirty="0">
                <a:latin typeface="Gill Sans MT" panose="020B0502020104020203" pitchFamily="34" charset="0"/>
              </a:rPr>
              <a:t>compared to elements with different values for that variable. Shape, hue, orientation and position (</a:t>
            </a:r>
            <a:r>
              <a:rPr lang="en-US" sz="2400" dirty="0" err="1">
                <a:latin typeface="Gill Sans MT" panose="020B0502020104020203" pitchFamily="34" charset="0"/>
              </a:rPr>
              <a:t>n.s</a:t>
            </a:r>
            <a:r>
              <a:rPr lang="en-US" sz="2400" dirty="0">
                <a:latin typeface="Gill Sans MT" panose="020B0502020104020203" pitchFamily="34" charset="0"/>
              </a:rPr>
              <a:t>.) are associative.  You should perceive different groups in each image all with equal weight.</a:t>
            </a:r>
          </a:p>
        </p:txBody>
      </p:sp>
      <p:grpSp>
        <p:nvGrpSpPr>
          <p:cNvPr id="2" name="Group 1" descr="Collections demonstrating the associative principle for the visual variables of Shape, Hue, and Orientation. ">
            <a:extLst>
              <a:ext uri="{FF2B5EF4-FFF2-40B4-BE49-F238E27FC236}">
                <a16:creationId xmlns:a16="http://schemas.microsoft.com/office/drawing/2014/main" id="{6367BF14-1DCE-B884-6B9A-A1BB2900C9DA}"/>
              </a:ext>
            </a:extLst>
          </p:cNvPr>
          <p:cNvGrpSpPr/>
          <p:nvPr/>
        </p:nvGrpSpPr>
        <p:grpSpPr>
          <a:xfrm>
            <a:off x="585537" y="996315"/>
            <a:ext cx="8025063" cy="2356485"/>
            <a:chOff x="585537" y="996315"/>
            <a:chExt cx="8025063" cy="2356485"/>
          </a:xfrm>
        </p:grpSpPr>
        <p:sp>
          <p:nvSpPr>
            <p:cNvPr id="6" name="Rectangle 5">
              <a:extLst>
                <a:ext uri="{FF2B5EF4-FFF2-40B4-BE49-F238E27FC236}">
                  <a16:creationId xmlns:a16="http://schemas.microsoft.com/office/drawing/2014/main" id="{B28C8FE9-2156-46CE-9DCE-D509D36EE9FB}"/>
                </a:ext>
              </a:extLst>
            </p:cNvPr>
            <p:cNvSpPr/>
            <p:nvPr/>
          </p:nvSpPr>
          <p:spPr>
            <a:xfrm>
              <a:off x="6096000" y="1453514"/>
              <a:ext cx="2438401" cy="1870119"/>
            </a:xfrm>
            <a:prstGeom prst="rect">
              <a:avLst/>
            </a:prstGeom>
            <a:solidFill>
              <a:srgbClr val="F7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B4A6C64-6F22-444C-BFA4-04D2886C9AA2}"/>
                </a:ext>
              </a:extLst>
            </p:cNvPr>
            <p:cNvPicPr>
              <a:picLocks noChangeAspect="1"/>
            </p:cNvPicPr>
            <p:nvPr/>
          </p:nvPicPr>
          <p:blipFill rotWithShape="1">
            <a:blip r:embed="rId3"/>
            <a:srcRect l="20411" t="24903" r="59592" b="45294"/>
            <a:stretch/>
          </p:blipFill>
          <p:spPr>
            <a:xfrm>
              <a:off x="3405294" y="1524000"/>
              <a:ext cx="2309706" cy="1828800"/>
            </a:xfrm>
            <a:prstGeom prst="rect">
              <a:avLst/>
            </a:prstGeom>
          </p:spPr>
        </p:pic>
        <p:pic>
          <p:nvPicPr>
            <p:cNvPr id="32" name="Picture 31">
              <a:extLst>
                <a:ext uri="{FF2B5EF4-FFF2-40B4-BE49-F238E27FC236}">
                  <a16:creationId xmlns:a16="http://schemas.microsoft.com/office/drawing/2014/main" id="{1C692F52-354D-4A3D-9480-FB255D1ED5C3}"/>
                </a:ext>
              </a:extLst>
            </p:cNvPr>
            <p:cNvPicPr>
              <a:picLocks noChangeAspect="1"/>
            </p:cNvPicPr>
            <p:nvPr/>
          </p:nvPicPr>
          <p:blipFill rotWithShape="1">
            <a:blip r:embed="rId3"/>
            <a:srcRect l="53334" t="24903" r="26665" b="45294"/>
            <a:stretch/>
          </p:blipFill>
          <p:spPr>
            <a:xfrm>
              <a:off x="585537" y="1494834"/>
              <a:ext cx="2310063" cy="1828800"/>
            </a:xfrm>
            <a:prstGeom prst="rect">
              <a:avLst/>
            </a:prstGeom>
          </p:spPr>
        </p:pic>
        <p:sp>
          <p:nvSpPr>
            <p:cNvPr id="33" name="TextBox 32">
              <a:extLst>
                <a:ext uri="{FF2B5EF4-FFF2-40B4-BE49-F238E27FC236}">
                  <a16:creationId xmlns:a16="http://schemas.microsoft.com/office/drawing/2014/main" id="{2F945926-C6BF-4BA8-BBC6-5068EBB13595}"/>
                </a:ext>
              </a:extLst>
            </p:cNvPr>
            <p:cNvSpPr txBox="1"/>
            <p:nvPr/>
          </p:nvSpPr>
          <p:spPr>
            <a:xfrm>
              <a:off x="3276600" y="996315"/>
              <a:ext cx="2380792" cy="461665"/>
            </a:xfrm>
            <a:prstGeom prst="rect">
              <a:avLst/>
            </a:prstGeom>
            <a:noFill/>
          </p:spPr>
          <p:txBody>
            <a:bodyPr wrap="square" rtlCol="0">
              <a:spAutoFit/>
            </a:bodyPr>
            <a:lstStyle/>
            <a:p>
              <a:pPr algn="ctr"/>
              <a:r>
                <a:rPr lang="en-US" sz="2400" dirty="0">
                  <a:latin typeface="Gill Sans MT" panose="020B0502020104020203" pitchFamily="34" charset="0"/>
                </a:rPr>
                <a:t>Hue</a:t>
              </a:r>
            </a:p>
          </p:txBody>
        </p:sp>
        <p:sp>
          <p:nvSpPr>
            <p:cNvPr id="35" name="TextBox 34">
              <a:extLst>
                <a:ext uri="{FF2B5EF4-FFF2-40B4-BE49-F238E27FC236}">
                  <a16:creationId xmlns:a16="http://schemas.microsoft.com/office/drawing/2014/main" id="{7D9B0BD9-A317-486E-BD8A-48417C82D342}"/>
                </a:ext>
              </a:extLst>
            </p:cNvPr>
            <p:cNvSpPr txBox="1"/>
            <p:nvPr/>
          </p:nvSpPr>
          <p:spPr>
            <a:xfrm>
              <a:off x="661737" y="996317"/>
              <a:ext cx="1981201" cy="461664"/>
            </a:xfrm>
            <a:prstGeom prst="rect">
              <a:avLst/>
            </a:prstGeom>
            <a:noFill/>
          </p:spPr>
          <p:txBody>
            <a:bodyPr wrap="square" rtlCol="0">
              <a:spAutoFit/>
            </a:bodyPr>
            <a:lstStyle/>
            <a:p>
              <a:pPr algn="ctr"/>
              <a:r>
                <a:rPr lang="en-US" sz="2400" dirty="0">
                  <a:latin typeface="Gill Sans MT" panose="020B0502020104020203" pitchFamily="34" charset="0"/>
                </a:rPr>
                <a:t>Shape</a:t>
              </a:r>
            </a:p>
          </p:txBody>
        </p:sp>
        <p:sp>
          <p:nvSpPr>
            <p:cNvPr id="9" name="TextBox 8">
              <a:extLst>
                <a:ext uri="{FF2B5EF4-FFF2-40B4-BE49-F238E27FC236}">
                  <a16:creationId xmlns:a16="http://schemas.microsoft.com/office/drawing/2014/main" id="{A79C7837-A74D-4870-B1E8-C5583479556E}"/>
                </a:ext>
              </a:extLst>
            </p:cNvPr>
            <p:cNvSpPr txBox="1"/>
            <p:nvPr/>
          </p:nvSpPr>
          <p:spPr>
            <a:xfrm>
              <a:off x="6229808" y="996315"/>
              <a:ext cx="2380792" cy="461665"/>
            </a:xfrm>
            <a:prstGeom prst="rect">
              <a:avLst/>
            </a:prstGeom>
            <a:noFill/>
          </p:spPr>
          <p:txBody>
            <a:bodyPr wrap="square" rtlCol="0">
              <a:spAutoFit/>
            </a:bodyPr>
            <a:lstStyle/>
            <a:p>
              <a:pPr algn="ctr"/>
              <a:r>
                <a:rPr lang="en-US" sz="2400" dirty="0">
                  <a:latin typeface="Gill Sans MT" panose="020B0502020104020203" pitchFamily="34" charset="0"/>
                </a:rPr>
                <a:t>Orientation</a:t>
              </a:r>
            </a:p>
          </p:txBody>
        </p:sp>
        <p:sp>
          <p:nvSpPr>
            <p:cNvPr id="5" name="Rectangle: Rounded Corners 4">
              <a:extLst>
                <a:ext uri="{FF2B5EF4-FFF2-40B4-BE49-F238E27FC236}">
                  <a16:creationId xmlns:a16="http://schemas.microsoft.com/office/drawing/2014/main" id="{5CF04CD4-A389-42A7-BF3B-DCB6161D8543}"/>
                </a:ext>
              </a:extLst>
            </p:cNvPr>
            <p:cNvSpPr/>
            <p:nvPr/>
          </p:nvSpPr>
          <p:spPr>
            <a:xfrm>
              <a:off x="6494157" y="1540720"/>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893344C-4C28-473B-9291-7017740A4D8F}"/>
                </a:ext>
              </a:extLst>
            </p:cNvPr>
            <p:cNvSpPr/>
            <p:nvPr/>
          </p:nvSpPr>
          <p:spPr>
            <a:xfrm rot="1800000">
              <a:off x="6494157" y="1984054"/>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A5EF5CB5-1420-4060-A061-CE4E52BDEB37}"/>
                </a:ext>
              </a:extLst>
            </p:cNvPr>
            <p:cNvSpPr/>
            <p:nvPr/>
          </p:nvSpPr>
          <p:spPr>
            <a:xfrm rot="3600000">
              <a:off x="6494157" y="2449569"/>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04A7FF3-18B7-4B1F-90A2-8141D51F2519}"/>
                </a:ext>
              </a:extLst>
            </p:cNvPr>
            <p:cNvSpPr/>
            <p:nvPr/>
          </p:nvSpPr>
          <p:spPr>
            <a:xfrm rot="5400000">
              <a:off x="6494157" y="2900587"/>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9DD7038C-603C-490A-9E91-9843383021CE}"/>
                </a:ext>
              </a:extLst>
            </p:cNvPr>
            <p:cNvSpPr/>
            <p:nvPr/>
          </p:nvSpPr>
          <p:spPr>
            <a:xfrm>
              <a:off x="6934200" y="1540720"/>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EFB6316-3AAD-4C48-B5D6-85155857DB95}"/>
                </a:ext>
              </a:extLst>
            </p:cNvPr>
            <p:cNvSpPr/>
            <p:nvPr/>
          </p:nvSpPr>
          <p:spPr>
            <a:xfrm>
              <a:off x="7391400" y="1540720"/>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DBB82B9F-8506-465F-A8A3-B29301148EF5}"/>
                </a:ext>
              </a:extLst>
            </p:cNvPr>
            <p:cNvSpPr/>
            <p:nvPr/>
          </p:nvSpPr>
          <p:spPr>
            <a:xfrm>
              <a:off x="7828281" y="1540720"/>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3FAB2990-3F45-4914-8DCA-636CFB046A8B}"/>
                </a:ext>
              </a:extLst>
            </p:cNvPr>
            <p:cNvSpPr/>
            <p:nvPr/>
          </p:nvSpPr>
          <p:spPr>
            <a:xfrm>
              <a:off x="8267702" y="1540720"/>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6433FDE3-C9AD-4097-B978-AA813435FF50}"/>
                </a:ext>
              </a:extLst>
            </p:cNvPr>
            <p:cNvSpPr/>
            <p:nvPr/>
          </p:nvSpPr>
          <p:spPr>
            <a:xfrm rot="5400000">
              <a:off x="6912864" y="2900587"/>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3B5DAF6-905B-4DD3-B210-E4910C996152}"/>
                </a:ext>
              </a:extLst>
            </p:cNvPr>
            <p:cNvSpPr/>
            <p:nvPr/>
          </p:nvSpPr>
          <p:spPr>
            <a:xfrm rot="5400000">
              <a:off x="7370064" y="2900587"/>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DF866577-757F-489F-BEB6-38F050170512}"/>
                </a:ext>
              </a:extLst>
            </p:cNvPr>
            <p:cNvSpPr/>
            <p:nvPr/>
          </p:nvSpPr>
          <p:spPr>
            <a:xfrm rot="5400000">
              <a:off x="7830993" y="2900587"/>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F3424A-EAEC-4026-96F6-E0E0A7100E91}"/>
                </a:ext>
              </a:extLst>
            </p:cNvPr>
            <p:cNvSpPr/>
            <p:nvPr/>
          </p:nvSpPr>
          <p:spPr>
            <a:xfrm rot="5400000">
              <a:off x="8279725" y="2900587"/>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9C41095-EC78-4FA3-A9A6-5BF15F698A63}"/>
                </a:ext>
              </a:extLst>
            </p:cNvPr>
            <p:cNvSpPr/>
            <p:nvPr/>
          </p:nvSpPr>
          <p:spPr>
            <a:xfrm rot="3600000">
              <a:off x="6959149" y="2449569"/>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D0DFD845-FE8E-4AC0-B236-E802CAE882B9}"/>
                </a:ext>
              </a:extLst>
            </p:cNvPr>
            <p:cNvSpPr/>
            <p:nvPr/>
          </p:nvSpPr>
          <p:spPr>
            <a:xfrm rot="3600000">
              <a:off x="7416349" y="2449569"/>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0554CEE6-4FD0-4CAA-839B-A456CB5482EC}"/>
                </a:ext>
              </a:extLst>
            </p:cNvPr>
            <p:cNvSpPr/>
            <p:nvPr/>
          </p:nvSpPr>
          <p:spPr>
            <a:xfrm rot="3600000">
              <a:off x="7823651" y="2449569"/>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5B879BD8-8341-49E2-88FB-CC8113CF2421}"/>
                </a:ext>
              </a:extLst>
            </p:cNvPr>
            <p:cNvSpPr/>
            <p:nvPr/>
          </p:nvSpPr>
          <p:spPr>
            <a:xfrm rot="3600000">
              <a:off x="8280851" y="2449569"/>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CC7C21B2-6645-42B3-AA63-69772F0DF3E7}"/>
                </a:ext>
              </a:extLst>
            </p:cNvPr>
            <p:cNvSpPr/>
            <p:nvPr/>
          </p:nvSpPr>
          <p:spPr>
            <a:xfrm rot="1800000">
              <a:off x="6930922" y="1984054"/>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F287E03A-657B-4B6D-9B3B-52AF5535C336}"/>
                </a:ext>
              </a:extLst>
            </p:cNvPr>
            <p:cNvSpPr/>
            <p:nvPr/>
          </p:nvSpPr>
          <p:spPr>
            <a:xfrm rot="1800000">
              <a:off x="7388122" y="1984054"/>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39BAD6BE-8669-495F-809B-3EC6167497D4}"/>
                </a:ext>
              </a:extLst>
            </p:cNvPr>
            <p:cNvSpPr/>
            <p:nvPr/>
          </p:nvSpPr>
          <p:spPr>
            <a:xfrm rot="1800000">
              <a:off x="8302522" y="1984054"/>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4A108C84-118F-42CD-9CC2-7D7EB5E1F761}"/>
                </a:ext>
              </a:extLst>
            </p:cNvPr>
            <p:cNvSpPr/>
            <p:nvPr/>
          </p:nvSpPr>
          <p:spPr>
            <a:xfrm rot="1800000">
              <a:off x="7845322" y="1984054"/>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26085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A219D91-F5D9-466C-BF43-3B349895D51C}"/>
              </a:ext>
            </a:extLst>
          </p:cNvPr>
          <p:cNvSpPr txBox="1"/>
          <p:nvPr/>
        </p:nvSpPr>
        <p:spPr>
          <a:xfrm>
            <a:off x="1371600" y="4590871"/>
            <a:ext cx="6629400" cy="1200329"/>
          </a:xfrm>
          <a:prstGeom prst="rect">
            <a:avLst/>
          </a:prstGeom>
          <a:noFill/>
        </p:spPr>
        <p:txBody>
          <a:bodyPr wrap="square" rtlCol="0">
            <a:spAutoFit/>
          </a:bodyPr>
          <a:lstStyle/>
          <a:p>
            <a:pPr algn="ctr"/>
            <a:r>
              <a:rPr lang="en-US" sz="2400" dirty="0">
                <a:latin typeface="Gill Sans MT" panose="020B0502020104020203" pitchFamily="34" charset="0"/>
              </a:rPr>
              <a:t>Value and size are not Associative because the groups are perceived with unequal weight (e.g., some groups draw your eye more than others).</a:t>
            </a:r>
          </a:p>
        </p:txBody>
      </p:sp>
      <p:grpSp>
        <p:nvGrpSpPr>
          <p:cNvPr id="2" name="Group 1" descr="The visual variables of Value and Size are not considered Associative because the groups are perceived with unequal weight. ">
            <a:extLst>
              <a:ext uri="{FF2B5EF4-FFF2-40B4-BE49-F238E27FC236}">
                <a16:creationId xmlns:a16="http://schemas.microsoft.com/office/drawing/2014/main" id="{498D18F3-682C-D5CD-C67B-83D69A95E342}"/>
              </a:ext>
            </a:extLst>
          </p:cNvPr>
          <p:cNvGrpSpPr/>
          <p:nvPr/>
        </p:nvGrpSpPr>
        <p:grpSpPr>
          <a:xfrm>
            <a:off x="1752600" y="1676400"/>
            <a:ext cx="5747972" cy="2286000"/>
            <a:chOff x="1752600" y="1676400"/>
            <a:chExt cx="5747972" cy="2286000"/>
          </a:xfrm>
        </p:grpSpPr>
        <p:pic>
          <p:nvPicPr>
            <p:cNvPr id="36" name="Picture 35">
              <a:extLst>
                <a:ext uri="{FF2B5EF4-FFF2-40B4-BE49-F238E27FC236}">
                  <a16:creationId xmlns:a16="http://schemas.microsoft.com/office/drawing/2014/main" id="{41F3CBE6-A9AF-4F67-8424-F61C968C88A6}"/>
                </a:ext>
              </a:extLst>
            </p:cNvPr>
            <p:cNvPicPr>
              <a:picLocks noChangeAspect="1"/>
            </p:cNvPicPr>
            <p:nvPr/>
          </p:nvPicPr>
          <p:blipFill rotWithShape="1">
            <a:blip r:embed="rId3"/>
            <a:srcRect l="54999" t="65523" r="25620" b="5111"/>
            <a:stretch/>
          </p:blipFill>
          <p:spPr>
            <a:xfrm>
              <a:off x="5228772" y="2133600"/>
              <a:ext cx="2271800" cy="1828800"/>
            </a:xfrm>
            <a:prstGeom prst="rect">
              <a:avLst/>
            </a:prstGeom>
          </p:spPr>
        </p:pic>
        <p:pic>
          <p:nvPicPr>
            <p:cNvPr id="37" name="Picture 36">
              <a:extLst>
                <a:ext uri="{FF2B5EF4-FFF2-40B4-BE49-F238E27FC236}">
                  <a16:creationId xmlns:a16="http://schemas.microsoft.com/office/drawing/2014/main" id="{24965692-67F3-41F7-8C8A-315CA5D53612}"/>
                </a:ext>
              </a:extLst>
            </p:cNvPr>
            <p:cNvPicPr>
              <a:picLocks noChangeAspect="1"/>
            </p:cNvPicPr>
            <p:nvPr/>
          </p:nvPicPr>
          <p:blipFill rotWithShape="1">
            <a:blip r:embed="rId3"/>
            <a:srcRect l="23953" t="65380" r="56861" b="5254"/>
            <a:stretch/>
          </p:blipFill>
          <p:spPr>
            <a:xfrm>
              <a:off x="1789517" y="2133600"/>
              <a:ext cx="2249083" cy="1828800"/>
            </a:xfrm>
            <a:prstGeom prst="rect">
              <a:avLst/>
            </a:prstGeom>
          </p:spPr>
        </p:pic>
        <p:sp>
          <p:nvSpPr>
            <p:cNvPr id="13" name="TextBox 12">
              <a:extLst>
                <a:ext uri="{FF2B5EF4-FFF2-40B4-BE49-F238E27FC236}">
                  <a16:creationId xmlns:a16="http://schemas.microsoft.com/office/drawing/2014/main" id="{9D485FA4-61AC-4AA7-B3C4-9ECC86B970EE}"/>
                </a:ext>
              </a:extLst>
            </p:cNvPr>
            <p:cNvSpPr txBox="1"/>
            <p:nvPr/>
          </p:nvSpPr>
          <p:spPr>
            <a:xfrm>
              <a:off x="1752600" y="1676402"/>
              <a:ext cx="1981201" cy="461664"/>
            </a:xfrm>
            <a:prstGeom prst="rect">
              <a:avLst/>
            </a:prstGeom>
            <a:noFill/>
          </p:spPr>
          <p:txBody>
            <a:bodyPr wrap="square" rtlCol="0">
              <a:spAutoFit/>
            </a:bodyPr>
            <a:lstStyle/>
            <a:p>
              <a:pPr algn="ctr"/>
              <a:r>
                <a:rPr lang="en-US" sz="2400" dirty="0">
                  <a:latin typeface="Gill Sans MT" panose="020B0502020104020203" pitchFamily="34" charset="0"/>
                </a:rPr>
                <a:t>Value</a:t>
              </a:r>
            </a:p>
          </p:txBody>
        </p:sp>
        <p:sp>
          <p:nvSpPr>
            <p:cNvPr id="14" name="TextBox 13">
              <a:extLst>
                <a:ext uri="{FF2B5EF4-FFF2-40B4-BE49-F238E27FC236}">
                  <a16:creationId xmlns:a16="http://schemas.microsoft.com/office/drawing/2014/main" id="{B4DF3E7C-6665-4CB8-A962-1CDF3C00619E}"/>
                </a:ext>
              </a:extLst>
            </p:cNvPr>
            <p:cNvSpPr txBox="1"/>
            <p:nvPr/>
          </p:nvSpPr>
          <p:spPr>
            <a:xfrm>
              <a:off x="5105400" y="1676400"/>
              <a:ext cx="2380792" cy="461665"/>
            </a:xfrm>
            <a:prstGeom prst="rect">
              <a:avLst/>
            </a:prstGeom>
            <a:noFill/>
          </p:spPr>
          <p:txBody>
            <a:bodyPr wrap="square" rtlCol="0">
              <a:spAutoFit/>
            </a:bodyPr>
            <a:lstStyle/>
            <a:p>
              <a:pPr algn="ctr"/>
              <a:r>
                <a:rPr lang="en-US" sz="2400" dirty="0">
                  <a:latin typeface="Gill Sans MT" panose="020B0502020104020203" pitchFamily="34" charset="0"/>
                </a:rPr>
                <a:t>Size</a:t>
              </a:r>
            </a:p>
          </p:txBody>
        </p:sp>
      </p:grpSp>
    </p:spTree>
    <p:extLst>
      <p:ext uri="{BB962C8B-B14F-4D97-AF65-F5344CB8AC3E}">
        <p14:creationId xmlns:p14="http://schemas.microsoft.com/office/powerpoint/2010/main" val="2086651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Collections demonstrating the Ordered principle for the visual variables of Value and Size. ">
            <a:extLst>
              <a:ext uri="{FF2B5EF4-FFF2-40B4-BE49-F238E27FC236}">
                <a16:creationId xmlns:a16="http://schemas.microsoft.com/office/drawing/2014/main" id="{0CCD6DD5-CE02-AEE5-FB38-CC1C06BDD325}"/>
              </a:ext>
            </a:extLst>
          </p:cNvPr>
          <p:cNvGrpSpPr/>
          <p:nvPr/>
        </p:nvGrpSpPr>
        <p:grpSpPr>
          <a:xfrm>
            <a:off x="1722073" y="990600"/>
            <a:ext cx="5516927" cy="2346464"/>
            <a:chOff x="1722073" y="990600"/>
            <a:chExt cx="5516927" cy="2346464"/>
          </a:xfrm>
        </p:grpSpPr>
        <p:sp>
          <p:nvSpPr>
            <p:cNvPr id="4" name="TextBox 3">
              <a:extLst>
                <a:ext uri="{FF2B5EF4-FFF2-40B4-BE49-F238E27FC236}">
                  <a16:creationId xmlns:a16="http://schemas.microsoft.com/office/drawing/2014/main" id="{87265D8A-9071-4ADE-B46C-2F6285F5FF14}"/>
                </a:ext>
              </a:extLst>
            </p:cNvPr>
            <p:cNvSpPr txBox="1"/>
            <p:nvPr/>
          </p:nvSpPr>
          <p:spPr>
            <a:xfrm>
              <a:off x="1889923" y="1023260"/>
              <a:ext cx="1981201" cy="461664"/>
            </a:xfrm>
            <a:prstGeom prst="rect">
              <a:avLst/>
            </a:prstGeom>
            <a:noFill/>
          </p:spPr>
          <p:txBody>
            <a:bodyPr wrap="square" rtlCol="0">
              <a:spAutoFit/>
            </a:bodyPr>
            <a:lstStyle/>
            <a:p>
              <a:pPr algn="ctr"/>
              <a:r>
                <a:rPr lang="en-US" sz="2400" dirty="0">
                  <a:latin typeface="Gill Sans MT" panose="020B0502020104020203" pitchFamily="34" charset="0"/>
                </a:rPr>
                <a:t>Value</a:t>
              </a:r>
            </a:p>
          </p:txBody>
        </p:sp>
        <p:sp>
          <p:nvSpPr>
            <p:cNvPr id="5" name="TextBox 4">
              <a:extLst>
                <a:ext uri="{FF2B5EF4-FFF2-40B4-BE49-F238E27FC236}">
                  <a16:creationId xmlns:a16="http://schemas.microsoft.com/office/drawing/2014/main" id="{1CF96635-6746-403B-932E-124FA89DF183}"/>
                </a:ext>
              </a:extLst>
            </p:cNvPr>
            <p:cNvSpPr txBox="1"/>
            <p:nvPr/>
          </p:nvSpPr>
          <p:spPr>
            <a:xfrm>
              <a:off x="4858208" y="990600"/>
              <a:ext cx="2380792" cy="461665"/>
            </a:xfrm>
            <a:prstGeom prst="rect">
              <a:avLst/>
            </a:prstGeom>
            <a:noFill/>
          </p:spPr>
          <p:txBody>
            <a:bodyPr wrap="square" rtlCol="0">
              <a:spAutoFit/>
            </a:bodyPr>
            <a:lstStyle/>
            <a:p>
              <a:pPr algn="ctr"/>
              <a:r>
                <a:rPr lang="en-US" sz="2400" dirty="0">
                  <a:latin typeface="Gill Sans MT" panose="020B0502020104020203" pitchFamily="34" charset="0"/>
                </a:rPr>
                <a:t>Size</a:t>
              </a:r>
            </a:p>
          </p:txBody>
        </p:sp>
        <p:pic>
          <p:nvPicPr>
            <p:cNvPr id="6" name="Picture 5">
              <a:extLst>
                <a:ext uri="{FF2B5EF4-FFF2-40B4-BE49-F238E27FC236}">
                  <a16:creationId xmlns:a16="http://schemas.microsoft.com/office/drawing/2014/main" id="{A70B5DD1-8D23-45E0-9B76-C2BB0E9858F4}"/>
                </a:ext>
              </a:extLst>
            </p:cNvPr>
            <p:cNvPicPr>
              <a:picLocks noChangeAspect="1"/>
            </p:cNvPicPr>
            <p:nvPr/>
          </p:nvPicPr>
          <p:blipFill rotWithShape="1">
            <a:blip r:embed="rId3"/>
            <a:srcRect l="20529" t="49844" r="59672" b="20027"/>
            <a:stretch/>
          </p:blipFill>
          <p:spPr>
            <a:xfrm>
              <a:off x="1722073" y="1508264"/>
              <a:ext cx="2262098" cy="1828800"/>
            </a:xfrm>
            <a:prstGeom prst="rect">
              <a:avLst/>
            </a:prstGeom>
          </p:spPr>
        </p:pic>
        <p:pic>
          <p:nvPicPr>
            <p:cNvPr id="7" name="Picture 6">
              <a:extLst>
                <a:ext uri="{FF2B5EF4-FFF2-40B4-BE49-F238E27FC236}">
                  <a16:creationId xmlns:a16="http://schemas.microsoft.com/office/drawing/2014/main" id="{E6718350-F161-41CC-BFA8-076CFA3F0227}"/>
                </a:ext>
              </a:extLst>
            </p:cNvPr>
            <p:cNvPicPr>
              <a:picLocks noChangeAspect="1"/>
            </p:cNvPicPr>
            <p:nvPr/>
          </p:nvPicPr>
          <p:blipFill rotWithShape="1">
            <a:blip r:embed="rId3"/>
            <a:srcRect l="53496" t="49844" r="26705" b="20027"/>
            <a:stretch/>
          </p:blipFill>
          <p:spPr>
            <a:xfrm>
              <a:off x="4917555" y="1508264"/>
              <a:ext cx="2262098" cy="1828800"/>
            </a:xfrm>
            <a:prstGeom prst="rect">
              <a:avLst/>
            </a:prstGeom>
          </p:spPr>
        </p:pic>
      </p:grpSp>
      <p:sp>
        <p:nvSpPr>
          <p:cNvPr id="8" name="TextBox 7">
            <a:extLst>
              <a:ext uri="{FF2B5EF4-FFF2-40B4-BE49-F238E27FC236}">
                <a16:creationId xmlns:a16="http://schemas.microsoft.com/office/drawing/2014/main" id="{4B58B53F-D944-4820-AF2F-8A8118D49FF2}"/>
              </a:ext>
            </a:extLst>
          </p:cNvPr>
          <p:cNvSpPr txBox="1"/>
          <p:nvPr/>
        </p:nvSpPr>
        <p:spPr>
          <a:xfrm>
            <a:off x="1219200" y="3998893"/>
            <a:ext cx="7239000" cy="1446550"/>
          </a:xfrm>
          <a:prstGeom prst="rect">
            <a:avLst/>
          </a:prstGeom>
          <a:noFill/>
        </p:spPr>
        <p:txBody>
          <a:bodyPr wrap="square" rtlCol="0">
            <a:spAutoFit/>
          </a:bodyPr>
          <a:lstStyle/>
          <a:p>
            <a:r>
              <a:rPr lang="en-US" sz="2200" dirty="0">
                <a:latin typeface="Gill Sans MT" panose="020B0502020104020203" pitchFamily="34" charset="0"/>
              </a:rPr>
              <a:t>A variable is </a:t>
            </a:r>
            <a:r>
              <a:rPr lang="en-US" sz="2200" u="sng" dirty="0">
                <a:latin typeface="Gill Sans MT" panose="020B0502020104020203" pitchFamily="34" charset="0"/>
              </a:rPr>
              <a:t>Ordered</a:t>
            </a:r>
            <a:r>
              <a:rPr lang="en-US" sz="2200" dirty="0">
                <a:latin typeface="Gill Sans MT" panose="020B0502020104020203" pitchFamily="34" charset="0"/>
              </a:rPr>
              <a:t> if different values for the variable </a:t>
            </a:r>
            <a:r>
              <a:rPr lang="en-US" sz="2200" u="sng" dirty="0">
                <a:latin typeface="Gill Sans MT" panose="020B0502020104020203" pitchFamily="34" charset="0"/>
              </a:rPr>
              <a:t>support ranking </a:t>
            </a:r>
            <a:r>
              <a:rPr lang="en-US" sz="2200" dirty="0">
                <a:latin typeface="Gill Sans MT" panose="020B0502020104020203" pitchFamily="34" charset="0"/>
              </a:rPr>
              <a:t>of the elements.  Value, size, and position (</a:t>
            </a:r>
            <a:r>
              <a:rPr lang="en-US" sz="2200" dirty="0" err="1">
                <a:latin typeface="Gill Sans MT" panose="020B0502020104020203" pitchFamily="34" charset="0"/>
              </a:rPr>
              <a:t>n.s</a:t>
            </a:r>
            <a:r>
              <a:rPr lang="en-US" sz="2200" dirty="0">
                <a:latin typeface="Gill Sans MT" panose="020B0502020104020203" pitchFamily="34" charset="0"/>
              </a:rPr>
              <a:t>., assumes a scale) are ordered.  You should be able to identify elements that represent “more” and “less” in the images.</a:t>
            </a:r>
          </a:p>
        </p:txBody>
      </p:sp>
    </p:spTree>
    <p:extLst>
      <p:ext uri="{BB962C8B-B14F-4D97-AF65-F5344CB8AC3E}">
        <p14:creationId xmlns:p14="http://schemas.microsoft.com/office/powerpoint/2010/main" val="1854699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B58B53F-D944-4820-AF2F-8A8118D49FF2}"/>
              </a:ext>
            </a:extLst>
          </p:cNvPr>
          <p:cNvSpPr txBox="1"/>
          <p:nvPr/>
        </p:nvSpPr>
        <p:spPr>
          <a:xfrm>
            <a:off x="609600" y="4280118"/>
            <a:ext cx="7924800" cy="1569660"/>
          </a:xfrm>
          <a:prstGeom prst="rect">
            <a:avLst/>
          </a:prstGeom>
          <a:noFill/>
        </p:spPr>
        <p:txBody>
          <a:bodyPr wrap="square" rtlCol="0">
            <a:spAutoFit/>
          </a:bodyPr>
          <a:lstStyle/>
          <a:p>
            <a:r>
              <a:rPr lang="en-US" sz="2400" dirty="0">
                <a:latin typeface="Gill Sans MT" panose="020B0502020104020203" pitchFamily="34" charset="0"/>
              </a:rPr>
              <a:t>Hue</a:t>
            </a:r>
            <a:r>
              <a:rPr lang="en-US" sz="2400" baseline="30000" dirty="0">
                <a:latin typeface="Gill Sans MT" panose="020B0502020104020203" pitchFamily="34" charset="0"/>
              </a:rPr>
              <a:t>*</a:t>
            </a:r>
            <a:r>
              <a:rPr lang="en-US" sz="2400" dirty="0">
                <a:latin typeface="Gill Sans MT" panose="020B0502020104020203" pitchFamily="34" charset="0"/>
              </a:rPr>
              <a:t>, shape and orientation are not Ordered (e.g., difficult to identify which elements represent more and less). </a:t>
            </a:r>
          </a:p>
          <a:p>
            <a:br>
              <a:rPr lang="en-US" sz="2400" dirty="0">
                <a:latin typeface="Gill Sans MT" panose="020B0502020104020203" pitchFamily="34" charset="0"/>
              </a:rPr>
            </a:br>
            <a:r>
              <a:rPr lang="en-US" sz="2400" dirty="0">
                <a:latin typeface="Gill Sans MT" panose="020B0502020104020203" pitchFamily="34" charset="0"/>
              </a:rPr>
              <a:t>* = used in specific contexts.</a:t>
            </a:r>
          </a:p>
        </p:txBody>
      </p:sp>
      <p:grpSp>
        <p:nvGrpSpPr>
          <p:cNvPr id="4" name="Group 3" descr="The visual variables of Hue, Shape, and Orientation are not considered ordered because they do not relate to more or wrose of something. ">
            <a:extLst>
              <a:ext uri="{FF2B5EF4-FFF2-40B4-BE49-F238E27FC236}">
                <a16:creationId xmlns:a16="http://schemas.microsoft.com/office/drawing/2014/main" id="{5C89EC4B-5A3A-76AE-D28C-71F42F48E29A}"/>
              </a:ext>
            </a:extLst>
          </p:cNvPr>
          <p:cNvGrpSpPr/>
          <p:nvPr/>
        </p:nvGrpSpPr>
        <p:grpSpPr>
          <a:xfrm>
            <a:off x="609600" y="1267360"/>
            <a:ext cx="8077201" cy="2331783"/>
            <a:chOff x="609600" y="1267360"/>
            <a:chExt cx="8077201" cy="2331783"/>
          </a:xfrm>
        </p:grpSpPr>
        <p:sp>
          <p:nvSpPr>
            <p:cNvPr id="9" name="TextBox 8">
              <a:extLst>
                <a:ext uri="{FF2B5EF4-FFF2-40B4-BE49-F238E27FC236}">
                  <a16:creationId xmlns:a16="http://schemas.microsoft.com/office/drawing/2014/main" id="{87FAB7ED-34F8-4BAE-83BF-FA3BA2090483}"/>
                </a:ext>
              </a:extLst>
            </p:cNvPr>
            <p:cNvSpPr txBox="1"/>
            <p:nvPr/>
          </p:nvSpPr>
          <p:spPr>
            <a:xfrm>
              <a:off x="609600" y="1267360"/>
              <a:ext cx="2209801" cy="461665"/>
            </a:xfrm>
            <a:prstGeom prst="rect">
              <a:avLst/>
            </a:prstGeom>
            <a:noFill/>
          </p:spPr>
          <p:txBody>
            <a:bodyPr wrap="square" rtlCol="0">
              <a:spAutoFit/>
            </a:bodyPr>
            <a:lstStyle/>
            <a:p>
              <a:pPr algn="ctr"/>
              <a:r>
                <a:rPr lang="en-US" sz="2400" dirty="0">
                  <a:latin typeface="Gill Sans MT" panose="020B0502020104020203" pitchFamily="34" charset="0"/>
                </a:rPr>
                <a:t>Hue</a:t>
              </a:r>
            </a:p>
          </p:txBody>
        </p:sp>
        <p:pic>
          <p:nvPicPr>
            <p:cNvPr id="10" name="Picture 9">
              <a:extLst>
                <a:ext uri="{FF2B5EF4-FFF2-40B4-BE49-F238E27FC236}">
                  <a16:creationId xmlns:a16="http://schemas.microsoft.com/office/drawing/2014/main" id="{78FE3669-9113-4C2C-A848-6312392BF1F0}"/>
                </a:ext>
              </a:extLst>
            </p:cNvPr>
            <p:cNvPicPr>
              <a:picLocks noChangeAspect="1"/>
            </p:cNvPicPr>
            <p:nvPr/>
          </p:nvPicPr>
          <p:blipFill rotWithShape="1">
            <a:blip r:embed="rId3"/>
            <a:srcRect l="20032" t="12576" r="59398" b="56344"/>
            <a:stretch/>
          </p:blipFill>
          <p:spPr>
            <a:xfrm>
              <a:off x="629336" y="1739843"/>
              <a:ext cx="2278371" cy="1828800"/>
            </a:xfrm>
            <a:prstGeom prst="rect">
              <a:avLst/>
            </a:prstGeom>
          </p:spPr>
        </p:pic>
        <p:pic>
          <p:nvPicPr>
            <p:cNvPr id="11" name="Picture 10">
              <a:extLst>
                <a:ext uri="{FF2B5EF4-FFF2-40B4-BE49-F238E27FC236}">
                  <a16:creationId xmlns:a16="http://schemas.microsoft.com/office/drawing/2014/main" id="{876AF40A-11D1-42D4-AC92-66E07AE462BE}"/>
                </a:ext>
              </a:extLst>
            </p:cNvPr>
            <p:cNvPicPr>
              <a:picLocks noChangeAspect="1"/>
            </p:cNvPicPr>
            <p:nvPr/>
          </p:nvPicPr>
          <p:blipFill rotWithShape="1">
            <a:blip r:embed="rId3"/>
            <a:srcRect l="53366" t="13698" r="26626" b="56173"/>
            <a:stretch/>
          </p:blipFill>
          <p:spPr>
            <a:xfrm>
              <a:off x="3429001" y="1729025"/>
              <a:ext cx="2286001" cy="1828800"/>
            </a:xfrm>
            <a:prstGeom prst="rect">
              <a:avLst/>
            </a:prstGeom>
          </p:spPr>
        </p:pic>
        <p:sp>
          <p:nvSpPr>
            <p:cNvPr id="12" name="TextBox 11">
              <a:extLst>
                <a:ext uri="{FF2B5EF4-FFF2-40B4-BE49-F238E27FC236}">
                  <a16:creationId xmlns:a16="http://schemas.microsoft.com/office/drawing/2014/main" id="{DCF5996A-1FDD-476C-B1C3-58F6159D7ABC}"/>
                </a:ext>
              </a:extLst>
            </p:cNvPr>
            <p:cNvSpPr txBox="1"/>
            <p:nvPr/>
          </p:nvSpPr>
          <p:spPr>
            <a:xfrm>
              <a:off x="3429000" y="1267360"/>
              <a:ext cx="2209801" cy="461665"/>
            </a:xfrm>
            <a:prstGeom prst="rect">
              <a:avLst/>
            </a:prstGeom>
            <a:noFill/>
          </p:spPr>
          <p:txBody>
            <a:bodyPr wrap="square" rtlCol="0">
              <a:spAutoFit/>
            </a:bodyPr>
            <a:lstStyle/>
            <a:p>
              <a:pPr algn="ctr"/>
              <a:r>
                <a:rPr lang="en-US" sz="2400" dirty="0">
                  <a:latin typeface="Gill Sans MT" panose="020B0502020104020203" pitchFamily="34" charset="0"/>
                </a:rPr>
                <a:t>Shape</a:t>
              </a:r>
            </a:p>
          </p:txBody>
        </p:sp>
        <p:sp>
          <p:nvSpPr>
            <p:cNvPr id="13" name="Rectangle 12">
              <a:extLst>
                <a:ext uri="{FF2B5EF4-FFF2-40B4-BE49-F238E27FC236}">
                  <a16:creationId xmlns:a16="http://schemas.microsoft.com/office/drawing/2014/main" id="{08F9DA41-2425-4DB8-9F4D-57CE07E1E5D0}"/>
                </a:ext>
              </a:extLst>
            </p:cNvPr>
            <p:cNvSpPr/>
            <p:nvPr/>
          </p:nvSpPr>
          <p:spPr>
            <a:xfrm>
              <a:off x="6248400" y="1729024"/>
              <a:ext cx="2438401" cy="1870119"/>
            </a:xfrm>
            <a:prstGeom prst="rect">
              <a:avLst/>
            </a:prstGeom>
            <a:solidFill>
              <a:srgbClr val="F7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33AF3B1-965E-4B4E-B574-D3FBE7ED289E}"/>
                </a:ext>
              </a:extLst>
            </p:cNvPr>
            <p:cNvSpPr txBox="1"/>
            <p:nvPr/>
          </p:nvSpPr>
          <p:spPr>
            <a:xfrm>
              <a:off x="6306008" y="1271825"/>
              <a:ext cx="2380792" cy="461665"/>
            </a:xfrm>
            <a:prstGeom prst="rect">
              <a:avLst/>
            </a:prstGeom>
            <a:noFill/>
          </p:spPr>
          <p:txBody>
            <a:bodyPr wrap="square" rtlCol="0">
              <a:spAutoFit/>
            </a:bodyPr>
            <a:lstStyle/>
            <a:p>
              <a:pPr algn="ctr"/>
              <a:r>
                <a:rPr lang="en-US" sz="2400" dirty="0">
                  <a:latin typeface="Gill Sans MT" panose="020B0502020104020203" pitchFamily="34" charset="0"/>
                </a:rPr>
                <a:t>Orientation</a:t>
              </a:r>
            </a:p>
          </p:txBody>
        </p:sp>
        <p:sp>
          <p:nvSpPr>
            <p:cNvPr id="15" name="Rectangle: Rounded Corners 14">
              <a:extLst>
                <a:ext uri="{FF2B5EF4-FFF2-40B4-BE49-F238E27FC236}">
                  <a16:creationId xmlns:a16="http://schemas.microsoft.com/office/drawing/2014/main" id="{448277BF-6E91-46B3-84BF-BD8ED07E1465}"/>
                </a:ext>
              </a:extLst>
            </p:cNvPr>
            <p:cNvSpPr/>
            <p:nvPr/>
          </p:nvSpPr>
          <p:spPr>
            <a:xfrm>
              <a:off x="6570357" y="1816230"/>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6C437AFF-FD90-468B-BC53-8F23EE9C7D01}"/>
                </a:ext>
              </a:extLst>
            </p:cNvPr>
            <p:cNvSpPr/>
            <p:nvPr/>
          </p:nvSpPr>
          <p:spPr>
            <a:xfrm rot="1800000">
              <a:off x="6570357" y="2259564"/>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41B039F8-C4FB-40D7-B384-57B8AAB3DC24}"/>
                </a:ext>
              </a:extLst>
            </p:cNvPr>
            <p:cNvSpPr/>
            <p:nvPr/>
          </p:nvSpPr>
          <p:spPr>
            <a:xfrm rot="3600000">
              <a:off x="6570357" y="2725079"/>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5C5AA61D-E2B9-46B7-807D-757809723DF4}"/>
                </a:ext>
              </a:extLst>
            </p:cNvPr>
            <p:cNvSpPr/>
            <p:nvPr/>
          </p:nvSpPr>
          <p:spPr>
            <a:xfrm rot="5400000">
              <a:off x="6570357" y="3176097"/>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F5C8637-9F52-4A7C-B414-FF5AF74EDE3B}"/>
                </a:ext>
              </a:extLst>
            </p:cNvPr>
            <p:cNvSpPr/>
            <p:nvPr/>
          </p:nvSpPr>
          <p:spPr>
            <a:xfrm>
              <a:off x="7010400" y="1816230"/>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B293C29-E23A-4EE8-B50E-120F20113B3E}"/>
                </a:ext>
              </a:extLst>
            </p:cNvPr>
            <p:cNvSpPr/>
            <p:nvPr/>
          </p:nvSpPr>
          <p:spPr>
            <a:xfrm>
              <a:off x="7467600" y="1816230"/>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EDC07189-FA17-4374-BD02-CBCC8FAEC03A}"/>
                </a:ext>
              </a:extLst>
            </p:cNvPr>
            <p:cNvSpPr/>
            <p:nvPr/>
          </p:nvSpPr>
          <p:spPr>
            <a:xfrm>
              <a:off x="7904481" y="1816230"/>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033F120-5FC3-4D97-996F-B4A5CE7269CE}"/>
                </a:ext>
              </a:extLst>
            </p:cNvPr>
            <p:cNvSpPr/>
            <p:nvPr/>
          </p:nvSpPr>
          <p:spPr>
            <a:xfrm>
              <a:off x="8343902" y="1816230"/>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635AB645-D4D1-4036-B6FD-B258E4E86268}"/>
                </a:ext>
              </a:extLst>
            </p:cNvPr>
            <p:cNvSpPr/>
            <p:nvPr/>
          </p:nvSpPr>
          <p:spPr>
            <a:xfrm rot="5400000">
              <a:off x="6989064" y="3176097"/>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5B6C3FC2-363E-4613-9439-4581C00105D0}"/>
                </a:ext>
              </a:extLst>
            </p:cNvPr>
            <p:cNvSpPr/>
            <p:nvPr/>
          </p:nvSpPr>
          <p:spPr>
            <a:xfrm rot="5400000">
              <a:off x="7446264" y="3176097"/>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8E7718FB-0EC5-44C1-9596-202B8E92DE11}"/>
                </a:ext>
              </a:extLst>
            </p:cNvPr>
            <p:cNvSpPr/>
            <p:nvPr/>
          </p:nvSpPr>
          <p:spPr>
            <a:xfrm rot="5400000">
              <a:off x="7907193" y="3176097"/>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7009170E-DB79-43C0-A1C6-1D9A53E4523D}"/>
                </a:ext>
              </a:extLst>
            </p:cNvPr>
            <p:cNvSpPr/>
            <p:nvPr/>
          </p:nvSpPr>
          <p:spPr>
            <a:xfrm rot="5400000">
              <a:off x="8355925" y="3176097"/>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A6D6AD8E-455B-4C6A-BCFE-A73952C952D3}"/>
                </a:ext>
              </a:extLst>
            </p:cNvPr>
            <p:cNvSpPr/>
            <p:nvPr/>
          </p:nvSpPr>
          <p:spPr>
            <a:xfrm rot="3600000">
              <a:off x="7035349" y="2725079"/>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59B08D8D-200E-41BE-A0BB-5BA3ABAC6526}"/>
                </a:ext>
              </a:extLst>
            </p:cNvPr>
            <p:cNvSpPr/>
            <p:nvPr/>
          </p:nvSpPr>
          <p:spPr>
            <a:xfrm rot="3600000">
              <a:off x="7492549" y="2725079"/>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C52E1111-CE1E-4EB6-B220-AC8610E5EDA0}"/>
                </a:ext>
              </a:extLst>
            </p:cNvPr>
            <p:cNvSpPr/>
            <p:nvPr/>
          </p:nvSpPr>
          <p:spPr>
            <a:xfrm rot="3600000">
              <a:off x="7899851" y="2725079"/>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32FD8AA6-E72E-4BF2-9F1F-4E5F811ECD49}"/>
                </a:ext>
              </a:extLst>
            </p:cNvPr>
            <p:cNvSpPr/>
            <p:nvPr/>
          </p:nvSpPr>
          <p:spPr>
            <a:xfrm rot="3600000">
              <a:off x="8357051" y="2725079"/>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79F31148-4BA8-4F8B-8EC1-A74DD9C44489}"/>
                </a:ext>
              </a:extLst>
            </p:cNvPr>
            <p:cNvSpPr/>
            <p:nvPr/>
          </p:nvSpPr>
          <p:spPr>
            <a:xfrm rot="1800000">
              <a:off x="7007122" y="2259564"/>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B6A2D0BF-7CC1-46B6-8AEF-6D45F1D04147}"/>
                </a:ext>
              </a:extLst>
            </p:cNvPr>
            <p:cNvSpPr/>
            <p:nvPr/>
          </p:nvSpPr>
          <p:spPr>
            <a:xfrm rot="1800000">
              <a:off x="7464322" y="2259564"/>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0B4BAC57-94E1-4FC0-A8D5-D52599297056}"/>
                </a:ext>
              </a:extLst>
            </p:cNvPr>
            <p:cNvSpPr/>
            <p:nvPr/>
          </p:nvSpPr>
          <p:spPr>
            <a:xfrm rot="1800000">
              <a:off x="8378722" y="2259564"/>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CA4E30CD-E259-4EDF-B58D-7813AF6B135C}"/>
                </a:ext>
              </a:extLst>
            </p:cNvPr>
            <p:cNvSpPr/>
            <p:nvPr/>
          </p:nvSpPr>
          <p:spPr>
            <a:xfrm rot="1800000">
              <a:off x="7921522" y="2259564"/>
              <a:ext cx="76200" cy="3383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7669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EA8B94-A7C7-49FA-8A92-A66ED892F9AF}"/>
              </a:ext>
            </a:extLst>
          </p:cNvPr>
          <p:cNvSpPr txBox="1"/>
          <p:nvPr/>
        </p:nvSpPr>
        <p:spPr>
          <a:xfrm>
            <a:off x="990600" y="3743742"/>
            <a:ext cx="7467595" cy="1785104"/>
          </a:xfrm>
          <a:prstGeom prst="rect">
            <a:avLst/>
          </a:prstGeom>
          <a:noFill/>
        </p:spPr>
        <p:txBody>
          <a:bodyPr wrap="square" rtlCol="0">
            <a:spAutoFit/>
          </a:bodyPr>
          <a:lstStyle/>
          <a:p>
            <a:r>
              <a:rPr lang="en-US" sz="2200" dirty="0">
                <a:latin typeface="Gill Sans MT" panose="020B0502020104020203" pitchFamily="34" charset="0"/>
              </a:rPr>
              <a:t>Length is the number of values for a visual variable that can be applied effectively at the same time.  Position is theoretically infinite but limited by display space or the scale.  The other variables have practical limits (e.g., how many different sizes, hues or orientations can be shown before becoming unwieldy? </a:t>
            </a:r>
          </a:p>
        </p:txBody>
      </p:sp>
      <p:grpSp>
        <p:nvGrpSpPr>
          <p:cNvPr id="2" name="Group 1" descr="The visual variables of position and size are being used to demonstrate the visual concept of Length. Length is the number of values for a visual variable that van be effectively applied at the same time.">
            <a:extLst>
              <a:ext uri="{FF2B5EF4-FFF2-40B4-BE49-F238E27FC236}">
                <a16:creationId xmlns:a16="http://schemas.microsoft.com/office/drawing/2014/main" id="{E83B3FF1-3E4D-C375-0A5F-44D0F93898B9}"/>
              </a:ext>
            </a:extLst>
          </p:cNvPr>
          <p:cNvGrpSpPr/>
          <p:nvPr/>
        </p:nvGrpSpPr>
        <p:grpSpPr>
          <a:xfrm>
            <a:off x="1676400" y="964049"/>
            <a:ext cx="5766564" cy="2290465"/>
            <a:chOff x="1676400" y="964049"/>
            <a:chExt cx="5766564" cy="2290465"/>
          </a:xfrm>
        </p:grpSpPr>
        <p:sp>
          <p:nvSpPr>
            <p:cNvPr id="7" name="TextBox 6">
              <a:extLst>
                <a:ext uri="{FF2B5EF4-FFF2-40B4-BE49-F238E27FC236}">
                  <a16:creationId xmlns:a16="http://schemas.microsoft.com/office/drawing/2014/main" id="{087DE56F-F853-4D86-B5BE-429589826501}"/>
                </a:ext>
              </a:extLst>
            </p:cNvPr>
            <p:cNvSpPr txBox="1"/>
            <p:nvPr/>
          </p:nvSpPr>
          <p:spPr>
            <a:xfrm>
              <a:off x="1676400" y="964049"/>
              <a:ext cx="2209801" cy="461665"/>
            </a:xfrm>
            <a:prstGeom prst="rect">
              <a:avLst/>
            </a:prstGeom>
            <a:noFill/>
          </p:spPr>
          <p:txBody>
            <a:bodyPr wrap="square" rtlCol="0">
              <a:spAutoFit/>
            </a:bodyPr>
            <a:lstStyle/>
            <a:p>
              <a:pPr algn="ctr"/>
              <a:r>
                <a:rPr lang="en-US" sz="2400" dirty="0">
                  <a:latin typeface="Gill Sans MT" panose="020B0502020104020203" pitchFamily="34" charset="0"/>
                </a:rPr>
                <a:t>Position</a:t>
              </a:r>
            </a:p>
          </p:txBody>
        </p:sp>
        <p:sp>
          <p:nvSpPr>
            <p:cNvPr id="8" name="TextBox 7">
              <a:extLst>
                <a:ext uri="{FF2B5EF4-FFF2-40B4-BE49-F238E27FC236}">
                  <a16:creationId xmlns:a16="http://schemas.microsoft.com/office/drawing/2014/main" id="{149157BC-6C82-4F0F-8108-D8DB831A031B}"/>
                </a:ext>
              </a:extLst>
            </p:cNvPr>
            <p:cNvSpPr txBox="1"/>
            <p:nvPr/>
          </p:nvSpPr>
          <p:spPr>
            <a:xfrm>
              <a:off x="5202163" y="964049"/>
              <a:ext cx="2209801" cy="461665"/>
            </a:xfrm>
            <a:prstGeom prst="rect">
              <a:avLst/>
            </a:prstGeom>
            <a:noFill/>
          </p:spPr>
          <p:txBody>
            <a:bodyPr wrap="square" rtlCol="0">
              <a:spAutoFit/>
            </a:bodyPr>
            <a:lstStyle/>
            <a:p>
              <a:pPr algn="ctr"/>
              <a:r>
                <a:rPr lang="en-US" sz="2400" dirty="0">
                  <a:latin typeface="Gill Sans MT" panose="020B0502020104020203" pitchFamily="34" charset="0"/>
                </a:rPr>
                <a:t>Size</a:t>
              </a:r>
            </a:p>
          </p:txBody>
        </p:sp>
        <p:pic>
          <p:nvPicPr>
            <p:cNvPr id="9" name="Picture 8">
              <a:extLst>
                <a:ext uri="{FF2B5EF4-FFF2-40B4-BE49-F238E27FC236}">
                  <a16:creationId xmlns:a16="http://schemas.microsoft.com/office/drawing/2014/main" id="{072542BD-39CF-476F-9FD0-E5A9430EA3E8}"/>
                </a:ext>
              </a:extLst>
            </p:cNvPr>
            <p:cNvPicPr>
              <a:picLocks noChangeAspect="1"/>
            </p:cNvPicPr>
            <p:nvPr/>
          </p:nvPicPr>
          <p:blipFill rotWithShape="1">
            <a:blip r:embed="rId3"/>
            <a:srcRect l="54999" t="65523" r="25620" b="5111"/>
            <a:stretch/>
          </p:blipFill>
          <p:spPr>
            <a:xfrm>
              <a:off x="5171164" y="1425714"/>
              <a:ext cx="2271800" cy="1828800"/>
            </a:xfrm>
            <a:prstGeom prst="rect">
              <a:avLst/>
            </a:prstGeom>
          </p:spPr>
        </p:pic>
        <p:cxnSp>
          <p:nvCxnSpPr>
            <p:cNvPr id="10" name="Straight Arrow Connector 9">
              <a:extLst>
                <a:ext uri="{FF2B5EF4-FFF2-40B4-BE49-F238E27FC236}">
                  <a16:creationId xmlns:a16="http://schemas.microsoft.com/office/drawing/2014/main" id="{AC8DD3BF-8412-431A-A349-03AC98BDEC84}"/>
                </a:ext>
              </a:extLst>
            </p:cNvPr>
            <p:cNvCxnSpPr>
              <a:cxnSpLocks/>
            </p:cNvCxnSpPr>
            <p:nvPr/>
          </p:nvCxnSpPr>
          <p:spPr>
            <a:xfrm flipV="1">
              <a:off x="1847392" y="1425714"/>
              <a:ext cx="0" cy="182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876E0BA-A00B-4E28-8850-055DB26F4D15}"/>
                </a:ext>
              </a:extLst>
            </p:cNvPr>
            <p:cNvCxnSpPr>
              <a:cxnSpLocks/>
            </p:cNvCxnSpPr>
            <p:nvPr/>
          </p:nvCxnSpPr>
          <p:spPr>
            <a:xfrm>
              <a:off x="1847392" y="3254514"/>
              <a:ext cx="182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83B8886-B211-4CAF-BDD6-96BED29FE164}"/>
                </a:ext>
              </a:extLst>
            </p:cNvPr>
            <p:cNvSpPr/>
            <p:nvPr/>
          </p:nvSpPr>
          <p:spPr>
            <a:xfrm>
              <a:off x="2426512" y="2919234"/>
              <a:ext cx="182880" cy="182880"/>
            </a:xfrm>
            <a:prstGeom prst="ellipse">
              <a:avLst/>
            </a:prstGeom>
            <a:solidFill>
              <a:srgbClr val="2BA2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75929CE7-2644-4EB6-9CA8-A2E19EF3221D}"/>
                </a:ext>
              </a:extLst>
            </p:cNvPr>
            <p:cNvSpPr/>
            <p:nvPr/>
          </p:nvSpPr>
          <p:spPr>
            <a:xfrm>
              <a:off x="2426512" y="2614434"/>
              <a:ext cx="182880" cy="182880"/>
            </a:xfrm>
            <a:prstGeom prst="ellipse">
              <a:avLst/>
            </a:prstGeom>
            <a:solidFill>
              <a:srgbClr val="2BA2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18CF3F5-F78C-452E-BA41-04C14E900167}"/>
                </a:ext>
              </a:extLst>
            </p:cNvPr>
            <p:cNvSpPr/>
            <p:nvPr/>
          </p:nvSpPr>
          <p:spPr>
            <a:xfrm>
              <a:off x="2426512" y="2263914"/>
              <a:ext cx="182880" cy="182880"/>
            </a:xfrm>
            <a:prstGeom prst="ellipse">
              <a:avLst/>
            </a:prstGeom>
            <a:solidFill>
              <a:srgbClr val="2BA2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21F1C340-5EB9-4C63-A861-586420B46033}"/>
                </a:ext>
              </a:extLst>
            </p:cNvPr>
            <p:cNvSpPr/>
            <p:nvPr/>
          </p:nvSpPr>
          <p:spPr>
            <a:xfrm>
              <a:off x="2426512" y="1959114"/>
              <a:ext cx="182880" cy="182880"/>
            </a:xfrm>
            <a:prstGeom prst="ellipse">
              <a:avLst/>
            </a:prstGeom>
            <a:solidFill>
              <a:srgbClr val="2BA2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74E5B75-3E2F-4F99-AAA0-094706CADDE6}"/>
                </a:ext>
              </a:extLst>
            </p:cNvPr>
            <p:cNvSpPr/>
            <p:nvPr/>
          </p:nvSpPr>
          <p:spPr>
            <a:xfrm>
              <a:off x="7118882" y="2915676"/>
              <a:ext cx="137160"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3528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n infographic of the New New York Skyline. It shows new buildings planned, in-progress, and recently completed."/>
          <p:cNvPicPr>
            <a:picLocks noChangeAspect="1"/>
          </p:cNvPicPr>
          <p:nvPr/>
        </p:nvPicPr>
        <p:blipFill rotWithShape="1">
          <a:blip r:embed="rId3"/>
          <a:srcRect l="20001" t="22549" r="20416"/>
          <a:stretch/>
        </p:blipFill>
        <p:spPr>
          <a:xfrm>
            <a:off x="1304083" y="1676400"/>
            <a:ext cx="6620717" cy="4572000"/>
          </a:xfrm>
          <a:prstGeom prst="rect">
            <a:avLst/>
          </a:prstGeom>
          <a:ln>
            <a:solidFill>
              <a:schemeClr val="bg1">
                <a:lumMod val="50000"/>
              </a:schemeClr>
            </a:solidFill>
          </a:ln>
        </p:spPr>
      </p:pic>
      <p:sp>
        <p:nvSpPr>
          <p:cNvPr id="5" name="TextBox 4"/>
          <p:cNvSpPr txBox="1"/>
          <p:nvPr/>
        </p:nvSpPr>
        <p:spPr>
          <a:xfrm>
            <a:off x="1304083" y="838200"/>
            <a:ext cx="6620717" cy="400110"/>
          </a:xfrm>
          <a:prstGeom prst="rect">
            <a:avLst/>
          </a:prstGeom>
          <a:noFill/>
        </p:spPr>
        <p:txBody>
          <a:bodyPr wrap="square" rtlCol="0">
            <a:spAutoFit/>
          </a:bodyPr>
          <a:lstStyle/>
          <a:p>
            <a:pPr algn="ctr">
              <a:spcBef>
                <a:spcPts val="1800"/>
              </a:spcBef>
            </a:pPr>
            <a:r>
              <a:rPr lang="en-US" sz="2000" dirty="0">
                <a:latin typeface="Gill Sans MT" panose="020B0502020104020203" pitchFamily="34" charset="0"/>
              </a:rPr>
              <a:t>How is </a:t>
            </a:r>
            <a:r>
              <a:rPr lang="en-US" sz="2000" b="1" i="1" dirty="0">
                <a:latin typeface="Gill Sans MT" panose="020B0502020104020203" pitchFamily="34" charset="0"/>
              </a:rPr>
              <a:t>hue</a:t>
            </a:r>
            <a:r>
              <a:rPr lang="en-US" sz="2000" dirty="0">
                <a:latin typeface="Gill Sans MT" panose="020B0502020104020203" pitchFamily="34" charset="0"/>
              </a:rPr>
              <a:t> used for selection, association, and order?</a:t>
            </a:r>
          </a:p>
        </p:txBody>
      </p:sp>
      <p:sp>
        <p:nvSpPr>
          <p:cNvPr id="4" name="Title 3">
            <a:extLst>
              <a:ext uri="{FF2B5EF4-FFF2-40B4-BE49-F238E27FC236}">
                <a16:creationId xmlns:a16="http://schemas.microsoft.com/office/drawing/2014/main" id="{7B14F39D-6F6B-4034-8AB4-46FED885C540}"/>
              </a:ext>
            </a:extLst>
          </p:cNvPr>
          <p:cNvSpPr>
            <a:spLocks noGrp="1"/>
          </p:cNvSpPr>
          <p:nvPr>
            <p:ph type="title"/>
          </p:nvPr>
        </p:nvSpPr>
        <p:spPr/>
        <p:txBody>
          <a:bodyPr/>
          <a:lstStyle/>
          <a:p>
            <a:r>
              <a:rPr lang="en-US" dirty="0"/>
              <a:t>Putting it all together</a:t>
            </a:r>
          </a:p>
        </p:txBody>
      </p:sp>
    </p:spTree>
    <p:extLst>
      <p:ext uri="{BB962C8B-B14F-4D97-AF65-F5344CB8AC3E}">
        <p14:creationId xmlns:p14="http://schemas.microsoft.com/office/powerpoint/2010/main" val="1155144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14F39D-6F6B-4034-8AB4-46FED885C540}"/>
              </a:ext>
            </a:extLst>
          </p:cNvPr>
          <p:cNvSpPr>
            <a:spLocks noGrp="1"/>
          </p:cNvSpPr>
          <p:nvPr>
            <p:ph type="title"/>
          </p:nvPr>
        </p:nvSpPr>
        <p:spPr/>
        <p:txBody>
          <a:bodyPr/>
          <a:lstStyle/>
          <a:p>
            <a:r>
              <a:rPr lang="en-US" dirty="0"/>
              <a:t>Activity 1</a:t>
            </a:r>
          </a:p>
        </p:txBody>
      </p:sp>
      <p:pic>
        <p:nvPicPr>
          <p:cNvPr id="7" name="Picture 6" descr="The home page for the Guggenheim. ">
            <a:extLst>
              <a:ext uri="{FF2B5EF4-FFF2-40B4-BE49-F238E27FC236}">
                <a16:creationId xmlns:a16="http://schemas.microsoft.com/office/drawing/2014/main" id="{0C046682-338B-41CF-B8AE-E0D9F3A2C9EB}"/>
              </a:ext>
            </a:extLst>
          </p:cNvPr>
          <p:cNvPicPr>
            <a:picLocks noChangeAspect="1"/>
          </p:cNvPicPr>
          <p:nvPr/>
        </p:nvPicPr>
        <p:blipFill rotWithShape="1">
          <a:blip r:embed="rId3"/>
          <a:srcRect l="3333" t="21247" r="15833" b="6025"/>
          <a:stretch/>
        </p:blipFill>
        <p:spPr>
          <a:xfrm>
            <a:off x="421843" y="2340279"/>
            <a:ext cx="8300313" cy="3679521"/>
          </a:xfrm>
          <a:prstGeom prst="rect">
            <a:avLst/>
          </a:prstGeom>
          <a:ln>
            <a:solidFill>
              <a:schemeClr val="bg1">
                <a:lumMod val="50000"/>
              </a:schemeClr>
            </a:solidFill>
          </a:ln>
        </p:spPr>
      </p:pic>
      <p:sp>
        <p:nvSpPr>
          <p:cNvPr id="9" name="TextBox 8">
            <a:extLst>
              <a:ext uri="{FF2B5EF4-FFF2-40B4-BE49-F238E27FC236}">
                <a16:creationId xmlns:a16="http://schemas.microsoft.com/office/drawing/2014/main" id="{79595431-43AA-43AF-9FF2-D039DDE01D1E}"/>
              </a:ext>
            </a:extLst>
          </p:cNvPr>
          <p:cNvSpPr txBox="1"/>
          <p:nvPr/>
        </p:nvSpPr>
        <p:spPr>
          <a:xfrm>
            <a:off x="609600" y="1066800"/>
            <a:ext cx="7924800" cy="769441"/>
          </a:xfrm>
          <a:prstGeom prst="rect">
            <a:avLst/>
          </a:prstGeom>
          <a:noFill/>
        </p:spPr>
        <p:txBody>
          <a:bodyPr wrap="square">
            <a:spAutoFit/>
          </a:bodyPr>
          <a:lstStyle/>
          <a:p>
            <a:pPr algn="ctr"/>
            <a:r>
              <a:rPr lang="en-US" sz="2200" dirty="0">
                <a:latin typeface="Gill Sans MT" pitchFamily="34" charset="0"/>
              </a:rPr>
              <a:t>How are the visual variables of </a:t>
            </a:r>
            <a:r>
              <a:rPr lang="en-US" sz="2200" dirty="0">
                <a:solidFill>
                  <a:srgbClr val="FF0000"/>
                </a:solidFill>
                <a:latin typeface="Gill Sans MT" pitchFamily="34" charset="0"/>
              </a:rPr>
              <a:t>position</a:t>
            </a:r>
            <a:r>
              <a:rPr lang="en-US" sz="2200" dirty="0">
                <a:latin typeface="Gill Sans MT" pitchFamily="34" charset="0"/>
              </a:rPr>
              <a:t>, </a:t>
            </a:r>
            <a:r>
              <a:rPr lang="en-US" sz="2200" dirty="0">
                <a:solidFill>
                  <a:srgbClr val="FF0000"/>
                </a:solidFill>
                <a:latin typeface="Gill Sans MT" pitchFamily="34" charset="0"/>
              </a:rPr>
              <a:t>size</a:t>
            </a:r>
            <a:r>
              <a:rPr lang="en-US" sz="2200" dirty="0">
                <a:latin typeface="Gill Sans MT" pitchFamily="34" charset="0"/>
              </a:rPr>
              <a:t>, </a:t>
            </a:r>
            <a:r>
              <a:rPr lang="en-US" sz="2200" dirty="0">
                <a:solidFill>
                  <a:srgbClr val="FF0000"/>
                </a:solidFill>
                <a:latin typeface="Gill Sans MT" pitchFamily="34" charset="0"/>
              </a:rPr>
              <a:t>orientation, hue, </a:t>
            </a:r>
            <a:r>
              <a:rPr lang="en-US" sz="2200" dirty="0">
                <a:latin typeface="Gill Sans MT" pitchFamily="34" charset="0"/>
              </a:rPr>
              <a:t>and</a:t>
            </a:r>
            <a:r>
              <a:rPr lang="en-US" sz="2200" dirty="0">
                <a:solidFill>
                  <a:srgbClr val="FF0000"/>
                </a:solidFill>
                <a:latin typeface="Gill Sans MT" pitchFamily="34" charset="0"/>
              </a:rPr>
              <a:t> value </a:t>
            </a:r>
            <a:r>
              <a:rPr lang="en-US" sz="2200" dirty="0">
                <a:latin typeface="Gill Sans MT" pitchFamily="34" charset="0"/>
              </a:rPr>
              <a:t>leveraged for the design of this page?</a:t>
            </a:r>
          </a:p>
        </p:txBody>
      </p:sp>
    </p:spTree>
    <p:extLst>
      <p:ext uri="{BB962C8B-B14F-4D97-AF65-F5344CB8AC3E}">
        <p14:creationId xmlns:p14="http://schemas.microsoft.com/office/powerpoint/2010/main" val="1697822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a:xfrm>
            <a:off x="762000" y="2438400"/>
            <a:ext cx="7772400" cy="1470025"/>
          </a:xfrm>
          <a:noFill/>
        </p:spPr>
        <p:txBody>
          <a:bodyPr/>
          <a:lstStyle/>
          <a:p>
            <a:r>
              <a:rPr lang="en-US" b="0" dirty="0">
                <a:solidFill>
                  <a:schemeClr val="tx1"/>
                </a:solidFill>
              </a:rPr>
              <a:t>Color and Guidelines</a:t>
            </a:r>
          </a:p>
        </p:txBody>
      </p:sp>
    </p:spTree>
    <p:extLst>
      <p:ext uri="{BB962C8B-B14F-4D97-AF65-F5344CB8AC3E}">
        <p14:creationId xmlns:p14="http://schemas.microsoft.com/office/powerpoint/2010/main" val="3711657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31"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575467" y="1166932"/>
            <a:ext cx="2686555" cy="4279709"/>
          </a:xfrm>
        </p:spPr>
        <p:txBody>
          <a:bodyPr vert="horz" lIns="91440" tIns="45720" rIns="91440" bIns="45720" rtlCol="0" anchor="ctr">
            <a:normAutofit/>
          </a:bodyPr>
          <a:lstStyle/>
          <a:p>
            <a:pPr algn="l" eaLnBrk="1" hangingPunct="1">
              <a:lnSpc>
                <a:spcPct val="90000"/>
              </a:lnSpc>
            </a:pPr>
            <a:r>
              <a:rPr lang="en-US" sz="4200" kern="1200" dirty="0">
                <a:solidFill>
                  <a:schemeClr val="bg1"/>
                </a:solidFill>
              </a:rPr>
              <a:t>Reminders</a:t>
            </a:r>
          </a:p>
        </p:txBody>
      </p:sp>
      <p:sp>
        <p:nvSpPr>
          <p:cNvPr id="32" name="TextBox 5">
            <a:extLst>
              <a:ext uri="{FF2B5EF4-FFF2-40B4-BE49-F238E27FC236}">
                <a16:creationId xmlns:a16="http://schemas.microsoft.com/office/drawing/2014/main" id="{A0CA3739-D7B7-4007-8EA2-AC90D5B7AE7A}"/>
              </a:ext>
            </a:extLst>
          </p:cNvPr>
          <p:cNvSpPr txBox="1"/>
          <p:nvPr/>
        </p:nvSpPr>
        <p:spPr>
          <a:xfrm>
            <a:off x="4180398" y="1166933"/>
            <a:ext cx="4582602" cy="4279709"/>
          </a:xfrm>
          <a:prstGeom prst="rect">
            <a:avLst/>
          </a:prstGeom>
        </p:spPr>
        <p:txBody>
          <a:bodyPr vert="horz" lIns="91440" tIns="45720" rIns="91440" bIns="45720" rtlCol="0" anchor="ctr">
            <a:normAutofit/>
          </a:bodyPr>
          <a:lstStyle/>
          <a:p>
            <a:pPr>
              <a:lnSpc>
                <a:spcPct val="90000"/>
              </a:lnSpc>
              <a:spcAft>
                <a:spcPts val="600"/>
              </a:spcAft>
            </a:pPr>
            <a:r>
              <a:rPr lang="en-US" sz="2800" dirty="0">
                <a:latin typeface="Gill Sans MT" panose="020B0502020104020203" pitchFamily="34" charset="0"/>
              </a:rPr>
              <a:t>Virtual project workday Friday</a:t>
            </a:r>
          </a:p>
          <a:p>
            <a:pPr indent="-228600">
              <a:lnSpc>
                <a:spcPct val="90000"/>
              </a:lnSpc>
              <a:spcAft>
                <a:spcPts val="600"/>
              </a:spcAft>
              <a:buFont typeface="Arial" panose="020B0604020202020204" pitchFamily="34" charset="0"/>
              <a:buChar char="•"/>
            </a:pPr>
            <a:endParaRPr lang="en-US" sz="2800" dirty="0">
              <a:latin typeface="Gill Sans MT" panose="020B0502020104020203" pitchFamily="34" charset="0"/>
            </a:endParaRPr>
          </a:p>
          <a:p>
            <a:pPr>
              <a:lnSpc>
                <a:spcPct val="90000"/>
              </a:lnSpc>
              <a:spcAft>
                <a:spcPts val="600"/>
              </a:spcAft>
            </a:pPr>
            <a:r>
              <a:rPr lang="en-US" sz="2800" dirty="0">
                <a:latin typeface="Gill Sans MT" panose="020B0502020104020203" pitchFamily="34" charset="0"/>
              </a:rPr>
              <a:t>Revised prototypes due after break (25%)</a:t>
            </a:r>
          </a:p>
        </p:txBody>
      </p:sp>
    </p:spTree>
    <p:extLst>
      <p:ext uri="{BB962C8B-B14F-4D97-AF65-F5344CB8AC3E}">
        <p14:creationId xmlns:p14="http://schemas.microsoft.com/office/powerpoint/2010/main" val="3439803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B801-F410-40F5-A1B1-82FDD94AA857}"/>
              </a:ext>
            </a:extLst>
          </p:cNvPr>
          <p:cNvSpPr>
            <a:spLocks noGrp="1"/>
          </p:cNvSpPr>
          <p:nvPr>
            <p:ph type="title"/>
          </p:nvPr>
        </p:nvSpPr>
        <p:spPr/>
        <p:txBody>
          <a:bodyPr/>
          <a:lstStyle/>
          <a:p>
            <a:r>
              <a:rPr lang="en-US" dirty="0"/>
              <a:t>Functional Groupings of Color</a:t>
            </a:r>
          </a:p>
        </p:txBody>
      </p:sp>
      <p:sp>
        <p:nvSpPr>
          <p:cNvPr id="3" name="Content Placeholder 2">
            <a:extLst>
              <a:ext uri="{FF2B5EF4-FFF2-40B4-BE49-F238E27FC236}">
                <a16:creationId xmlns:a16="http://schemas.microsoft.com/office/drawing/2014/main" id="{DF0EB5F1-B5FF-4CC0-995C-D2A4C2367C8E}"/>
              </a:ext>
            </a:extLst>
          </p:cNvPr>
          <p:cNvSpPr>
            <a:spLocks noGrp="1"/>
          </p:cNvSpPr>
          <p:nvPr>
            <p:ph idx="1"/>
          </p:nvPr>
        </p:nvSpPr>
        <p:spPr>
          <a:xfrm>
            <a:off x="457200" y="1600200"/>
            <a:ext cx="5486400" cy="4525963"/>
          </a:xfrm>
        </p:spPr>
        <p:txBody>
          <a:bodyPr/>
          <a:lstStyle/>
          <a:p>
            <a:pPr marL="0" indent="0">
              <a:buNone/>
            </a:pPr>
            <a:r>
              <a:rPr lang="en-US" sz="2400" i="1" dirty="0"/>
              <a:t>Dominant</a:t>
            </a:r>
            <a:r>
              <a:rPr lang="en-US" sz="2400" dirty="0"/>
              <a:t>  use as the main color (60%)</a:t>
            </a:r>
          </a:p>
          <a:p>
            <a:pPr marL="1319213" indent="-1319213">
              <a:buNone/>
            </a:pPr>
            <a:r>
              <a:rPr lang="en-US" sz="2400" i="1" dirty="0"/>
              <a:t>Secondary</a:t>
            </a:r>
            <a:r>
              <a:rPr lang="en-US" sz="2400" dirty="0"/>
              <a:t>  use to offset areas, such as nav bars and selections (30%)</a:t>
            </a:r>
          </a:p>
          <a:p>
            <a:pPr marL="1319213" indent="-1319213">
              <a:buNone/>
            </a:pPr>
            <a:r>
              <a:rPr lang="en-US" sz="2400" i="1" dirty="0"/>
              <a:t>Accent</a:t>
            </a:r>
            <a:r>
              <a:rPr lang="en-US" sz="2400" dirty="0"/>
              <a:t> 	use to prioritize elements, such calls to action (10%)</a:t>
            </a:r>
          </a:p>
          <a:p>
            <a:pPr marL="0" indent="0">
              <a:buNone/>
            </a:pPr>
            <a:endParaRPr lang="en-US" sz="2400" dirty="0"/>
          </a:p>
          <a:p>
            <a:pPr marL="1319213" indent="-1319213">
              <a:buNone/>
            </a:pPr>
            <a:r>
              <a:rPr lang="en-US" sz="2400" i="1" dirty="0"/>
              <a:t>Neutrals</a:t>
            </a:r>
            <a:r>
              <a:rPr lang="en-US" sz="2400" dirty="0"/>
              <a:t>	use for text and other areas</a:t>
            </a:r>
          </a:p>
        </p:txBody>
      </p:sp>
      <p:pic>
        <p:nvPicPr>
          <p:cNvPr id="4" name="Picture 3" descr="A menu from the user interface of Slack. It demonstrates the use of a dominant, secondary, and accent color. ">
            <a:extLst>
              <a:ext uri="{FF2B5EF4-FFF2-40B4-BE49-F238E27FC236}">
                <a16:creationId xmlns:a16="http://schemas.microsoft.com/office/drawing/2014/main" id="{23E26A78-27A5-4597-8EE2-AD91D05467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0800" y="1348581"/>
            <a:ext cx="2446638" cy="5029200"/>
          </a:xfrm>
          <a:prstGeom prst="rect">
            <a:avLst/>
          </a:prstGeom>
        </p:spPr>
      </p:pic>
    </p:spTree>
    <p:extLst>
      <p:ext uri="{BB962C8B-B14F-4D97-AF65-F5344CB8AC3E}">
        <p14:creationId xmlns:p14="http://schemas.microsoft.com/office/powerpoint/2010/main" val="3345607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dirty="0"/>
              <a:t>Guideline 1:  leverage known </a:t>
            </a:r>
            <a:br>
              <a:rPr lang="en-US" dirty="0"/>
            </a:br>
            <a:r>
              <a:rPr lang="en-US" dirty="0"/>
              <a:t>schemes for choosing colors</a:t>
            </a:r>
          </a:p>
        </p:txBody>
      </p:sp>
      <p:pic>
        <p:nvPicPr>
          <p:cNvPr id="3" name="Picture 4" descr="Color wheel for designers showing 12 different hues. ">
            <a:extLst>
              <a:ext uri="{FF2B5EF4-FFF2-40B4-BE49-F238E27FC236}">
                <a16:creationId xmlns:a16="http://schemas.microsoft.com/office/drawing/2014/main" id="{B6B4F931-A6F5-40E3-B5A9-B6E4FC8A619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666" t="13335" r="14167" b="11091"/>
          <a:stretch/>
        </p:blipFill>
        <p:spPr bwMode="auto">
          <a:xfrm>
            <a:off x="1828800" y="1828800"/>
            <a:ext cx="5847347" cy="4790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503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Monochromatic scheme</a:t>
            </a:r>
          </a:p>
        </p:txBody>
      </p:sp>
      <p:grpSp>
        <p:nvGrpSpPr>
          <p:cNvPr id="5" name="Group 4" descr="A monochromatic scheme selects one hue and varies its saturation and value to create colors that go well together. ">
            <a:extLst>
              <a:ext uri="{FF2B5EF4-FFF2-40B4-BE49-F238E27FC236}">
                <a16:creationId xmlns:a16="http://schemas.microsoft.com/office/drawing/2014/main" id="{292FFD58-AAF0-E8BF-6751-79A614C8656E}"/>
              </a:ext>
            </a:extLst>
          </p:cNvPr>
          <p:cNvGrpSpPr/>
          <p:nvPr/>
        </p:nvGrpSpPr>
        <p:grpSpPr>
          <a:xfrm>
            <a:off x="152400" y="1447800"/>
            <a:ext cx="9019675" cy="4790598"/>
            <a:chOff x="152400" y="1447800"/>
            <a:chExt cx="9019675" cy="4790598"/>
          </a:xfrm>
        </p:grpSpPr>
        <p:sp>
          <p:nvSpPr>
            <p:cNvPr id="7" name="Oval 6"/>
            <p:cNvSpPr/>
            <p:nvPr/>
          </p:nvSpPr>
          <p:spPr>
            <a:xfrm>
              <a:off x="152400" y="3124200"/>
              <a:ext cx="914400" cy="914400"/>
            </a:xfrm>
            <a:prstGeom prst="ellipse">
              <a:avLst/>
            </a:prstGeom>
            <a:solidFill>
              <a:srgbClr val="0C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990600" y="3124200"/>
              <a:ext cx="914400" cy="914400"/>
            </a:xfrm>
            <a:prstGeom prst="ellipse">
              <a:avLst/>
            </a:prstGeom>
            <a:solidFill>
              <a:srgbClr val="86E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color wheel for designers">
              <a:extLst>
                <a:ext uri="{FF2B5EF4-FFF2-40B4-BE49-F238E27FC236}">
                  <a16:creationId xmlns:a16="http://schemas.microsoft.com/office/drawing/2014/main" id="{37DD57AB-C5CE-4497-B9F5-C1B7058F915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666" t="13335" r="14167" b="11091"/>
            <a:stretch/>
          </p:blipFill>
          <p:spPr bwMode="auto">
            <a:xfrm>
              <a:off x="3324728" y="1447800"/>
              <a:ext cx="5847347" cy="4790598"/>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B35810CF-FD32-40DA-9EF5-385033C8EA14}"/>
                </a:ext>
              </a:extLst>
            </p:cNvPr>
            <p:cNvSpPr/>
            <p:nvPr/>
          </p:nvSpPr>
          <p:spPr>
            <a:xfrm>
              <a:off x="1752600" y="3124200"/>
              <a:ext cx="914400" cy="914400"/>
            </a:xfrm>
            <a:prstGeom prst="ellipse">
              <a:avLst/>
            </a:prstGeom>
            <a:solidFill>
              <a:srgbClr val="C3F3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78834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BD277-62C6-457B-A8A1-52822D73CFAD}"/>
              </a:ext>
            </a:extLst>
          </p:cNvPr>
          <p:cNvSpPr>
            <a:spLocks noGrp="1"/>
          </p:cNvSpPr>
          <p:nvPr>
            <p:ph type="title"/>
          </p:nvPr>
        </p:nvSpPr>
        <p:spPr>
          <a:xfrm>
            <a:off x="457200" y="5181600"/>
            <a:ext cx="8153401" cy="914400"/>
          </a:xfrm>
        </p:spPr>
        <p:txBody>
          <a:bodyPr/>
          <a:lstStyle/>
          <a:p>
            <a:r>
              <a:rPr lang="en-US" sz="2400" dirty="0"/>
              <a:t>Kiva uses a monochromatic scheme to separate primary and secondary navigation regions and to create layers on the map.</a:t>
            </a:r>
          </a:p>
        </p:txBody>
      </p:sp>
      <p:pic>
        <p:nvPicPr>
          <p:cNvPr id="3" name="Picture 2" descr="Kiva uses a monochromatic scheme to separate primary and secondary navigation regions and to create layers on the map.">
            <a:extLst>
              <a:ext uri="{FF2B5EF4-FFF2-40B4-BE49-F238E27FC236}">
                <a16:creationId xmlns:a16="http://schemas.microsoft.com/office/drawing/2014/main" id="{A8A31D43-2DFC-4CDA-BE33-03754265C122}"/>
              </a:ext>
            </a:extLst>
          </p:cNvPr>
          <p:cNvPicPr>
            <a:picLocks noChangeAspect="1"/>
          </p:cNvPicPr>
          <p:nvPr/>
        </p:nvPicPr>
        <p:blipFill rotWithShape="1">
          <a:blip r:embed="rId3"/>
          <a:srcRect l="6708" t="15677" r="4126"/>
          <a:stretch/>
        </p:blipFill>
        <p:spPr>
          <a:xfrm>
            <a:off x="467225" y="780585"/>
            <a:ext cx="8153401" cy="4096215"/>
          </a:xfrm>
          <a:prstGeom prst="rect">
            <a:avLst/>
          </a:prstGeom>
          <a:ln>
            <a:solidFill>
              <a:schemeClr val="bg1">
                <a:lumMod val="75000"/>
              </a:schemeClr>
            </a:solidFill>
          </a:ln>
        </p:spPr>
      </p:pic>
      <p:sp>
        <p:nvSpPr>
          <p:cNvPr id="5" name="Rectangle 4">
            <a:extLst>
              <a:ext uri="{FF2B5EF4-FFF2-40B4-BE49-F238E27FC236}">
                <a16:creationId xmlns:a16="http://schemas.microsoft.com/office/drawing/2014/main" id="{338CABDB-58E6-4F5C-852E-AE10C017A908}"/>
              </a:ext>
            </a:extLst>
          </p:cNvPr>
          <p:cNvSpPr/>
          <p:nvPr/>
        </p:nvSpPr>
        <p:spPr>
          <a:xfrm>
            <a:off x="685800" y="3048000"/>
            <a:ext cx="14478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761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Complementary scheme</a:t>
            </a:r>
          </a:p>
        </p:txBody>
      </p:sp>
      <p:grpSp>
        <p:nvGrpSpPr>
          <p:cNvPr id="3" name="Group 2" descr="A complementary scheme selects two colors that oppose each other on the color wheel. ">
            <a:extLst>
              <a:ext uri="{FF2B5EF4-FFF2-40B4-BE49-F238E27FC236}">
                <a16:creationId xmlns:a16="http://schemas.microsoft.com/office/drawing/2014/main" id="{99DDF1FD-A787-BE33-D376-59C7047DDC88}"/>
              </a:ext>
            </a:extLst>
          </p:cNvPr>
          <p:cNvGrpSpPr/>
          <p:nvPr/>
        </p:nvGrpSpPr>
        <p:grpSpPr>
          <a:xfrm>
            <a:off x="152400" y="1447800"/>
            <a:ext cx="9019675" cy="4790598"/>
            <a:chOff x="152400" y="1447800"/>
            <a:chExt cx="9019675" cy="4790598"/>
          </a:xfrm>
        </p:grpSpPr>
        <p:sp>
          <p:nvSpPr>
            <p:cNvPr id="4" name="Oval 3" descr="A complementary scheme selects two colors that oppose each other on the color wheel. "/>
            <p:cNvSpPr/>
            <p:nvPr/>
          </p:nvSpPr>
          <p:spPr>
            <a:xfrm>
              <a:off x="152400" y="3124200"/>
              <a:ext cx="914400" cy="914400"/>
            </a:xfrm>
            <a:prstGeom prst="ellipse">
              <a:avLst/>
            </a:prstGeom>
            <a:solidFill>
              <a:srgbClr val="6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descr="A complementary scheme selects two colors that oppose each other on the color wheel. "/>
            <p:cNvSpPr/>
            <p:nvPr/>
          </p:nvSpPr>
          <p:spPr>
            <a:xfrm>
              <a:off x="990600" y="3124200"/>
              <a:ext cx="914400" cy="914400"/>
            </a:xfrm>
            <a:prstGeom prst="ellipse">
              <a:avLst/>
            </a:prstGeom>
            <a:solidFill>
              <a:srgbClr val="FFD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descr="A complementary scheme selects two colors that oppose each other on the color wheel. ">
              <a:extLst>
                <a:ext uri="{FF2B5EF4-FFF2-40B4-BE49-F238E27FC236}">
                  <a16:creationId xmlns:a16="http://schemas.microsoft.com/office/drawing/2014/main" id="{470D657A-A74E-4400-83CC-3CF00A361B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666" t="13335" r="14167" b="11091"/>
            <a:stretch/>
          </p:blipFill>
          <p:spPr bwMode="auto">
            <a:xfrm>
              <a:off x="3324728" y="1447800"/>
              <a:ext cx="5847347" cy="47905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95219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5103-D31A-427E-8FF7-D5A47E974E94}"/>
              </a:ext>
            </a:extLst>
          </p:cNvPr>
          <p:cNvSpPr>
            <a:spLocks noGrp="1"/>
          </p:cNvSpPr>
          <p:nvPr>
            <p:ph type="title"/>
          </p:nvPr>
        </p:nvSpPr>
        <p:spPr>
          <a:xfrm>
            <a:off x="0" y="152400"/>
            <a:ext cx="9144000" cy="914400"/>
          </a:xfrm>
        </p:spPr>
        <p:txBody>
          <a:bodyPr/>
          <a:lstStyle/>
          <a:p>
            <a:r>
              <a:rPr lang="en-US" sz="3600" dirty="0"/>
              <a:t>MoMA uses a complementary scheme to identify current location within the site</a:t>
            </a:r>
          </a:p>
        </p:txBody>
      </p:sp>
      <p:pic>
        <p:nvPicPr>
          <p:cNvPr id="4" name="Picture 3" descr="The website for the museum of modern art uses a complementary scheme of purple and yellow. Interestingly, in this example, the cool color is used for the accent and the warm color is used as the dominant color. Expertise allows you to break the rules. ">
            <a:extLst>
              <a:ext uri="{FF2B5EF4-FFF2-40B4-BE49-F238E27FC236}">
                <a16:creationId xmlns:a16="http://schemas.microsoft.com/office/drawing/2014/main" id="{9FFF2976-F003-4D91-8803-846F2D285ADB}"/>
              </a:ext>
            </a:extLst>
          </p:cNvPr>
          <p:cNvPicPr>
            <a:picLocks noChangeAspect="1"/>
          </p:cNvPicPr>
          <p:nvPr/>
        </p:nvPicPr>
        <p:blipFill rotWithShape="1">
          <a:blip r:embed="rId3"/>
          <a:srcRect t="9412" r="13333"/>
          <a:stretch/>
        </p:blipFill>
        <p:spPr>
          <a:xfrm>
            <a:off x="609600" y="1619250"/>
            <a:ext cx="7924800" cy="4400550"/>
          </a:xfrm>
          <a:prstGeom prst="rect">
            <a:avLst/>
          </a:prstGeom>
        </p:spPr>
      </p:pic>
    </p:spTree>
    <p:extLst>
      <p:ext uri="{BB962C8B-B14F-4D97-AF65-F5344CB8AC3E}">
        <p14:creationId xmlns:p14="http://schemas.microsoft.com/office/powerpoint/2010/main" val="1444205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Analogous scheme</a:t>
            </a:r>
          </a:p>
        </p:txBody>
      </p:sp>
      <p:grpSp>
        <p:nvGrpSpPr>
          <p:cNvPr id="4" name="Group 3" descr="An analogous scheme selects any three colors adjacent on the color wheel. ">
            <a:extLst>
              <a:ext uri="{FF2B5EF4-FFF2-40B4-BE49-F238E27FC236}">
                <a16:creationId xmlns:a16="http://schemas.microsoft.com/office/drawing/2014/main" id="{9970DEDC-B300-2AA0-5F44-5E627961E82C}"/>
              </a:ext>
            </a:extLst>
          </p:cNvPr>
          <p:cNvGrpSpPr/>
          <p:nvPr/>
        </p:nvGrpSpPr>
        <p:grpSpPr>
          <a:xfrm>
            <a:off x="152400" y="1447800"/>
            <a:ext cx="9019675" cy="4790598"/>
            <a:chOff x="152400" y="1447800"/>
            <a:chExt cx="9019675" cy="4790598"/>
          </a:xfrm>
        </p:grpSpPr>
        <p:sp>
          <p:nvSpPr>
            <p:cNvPr id="3" name="Oval 2"/>
            <p:cNvSpPr/>
            <p:nvPr/>
          </p:nvSpPr>
          <p:spPr>
            <a:xfrm>
              <a:off x="152400" y="3124200"/>
              <a:ext cx="914400" cy="914400"/>
            </a:xfrm>
            <a:prstGeom prst="ellipse">
              <a:avLst/>
            </a:prstGeom>
            <a:solidFill>
              <a:srgbClr val="6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990600" y="3124200"/>
              <a:ext cx="914400" cy="914400"/>
            </a:xfrm>
            <a:prstGeom prst="ellipse">
              <a:avLst/>
            </a:prstGeom>
            <a:solidFill>
              <a:srgbClr val="C10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1828800" y="3129516"/>
              <a:ext cx="914400" cy="914400"/>
            </a:xfrm>
            <a:prstGeom prst="ellipse">
              <a:avLst/>
            </a:prstGeom>
            <a:solidFill>
              <a:srgbClr val="D20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4" descr="color wheel for designers">
              <a:extLst>
                <a:ext uri="{FF2B5EF4-FFF2-40B4-BE49-F238E27FC236}">
                  <a16:creationId xmlns:a16="http://schemas.microsoft.com/office/drawing/2014/main" id="{0934A9E0-80A1-4CBF-AADF-AD865EAE614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666" t="13335" r="14167" b="11091"/>
            <a:stretch/>
          </p:blipFill>
          <p:spPr bwMode="auto">
            <a:xfrm>
              <a:off x="3324728" y="1447800"/>
              <a:ext cx="5847347" cy="47905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46458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CS website used an analogous color scheme. ">
            <a:extLst>
              <a:ext uri="{FF2B5EF4-FFF2-40B4-BE49-F238E27FC236}">
                <a16:creationId xmlns:a16="http://schemas.microsoft.com/office/drawing/2014/main" id="{30C7D6DB-967B-48FD-8B60-A7E730B65AB5}"/>
              </a:ext>
            </a:extLst>
          </p:cNvPr>
          <p:cNvPicPr>
            <a:picLocks noChangeAspect="1"/>
          </p:cNvPicPr>
          <p:nvPr/>
        </p:nvPicPr>
        <p:blipFill rotWithShape="1">
          <a:blip r:embed="rId3"/>
          <a:srcRect l="3333" t="12910" r="3333" b="19305"/>
          <a:stretch/>
        </p:blipFill>
        <p:spPr>
          <a:xfrm>
            <a:off x="533400" y="2057400"/>
            <a:ext cx="8051321" cy="3810000"/>
          </a:xfrm>
          <a:prstGeom prst="rect">
            <a:avLst/>
          </a:prstGeom>
        </p:spPr>
      </p:pic>
      <p:sp>
        <p:nvSpPr>
          <p:cNvPr id="5" name="Title 1">
            <a:extLst>
              <a:ext uri="{FF2B5EF4-FFF2-40B4-BE49-F238E27FC236}">
                <a16:creationId xmlns:a16="http://schemas.microsoft.com/office/drawing/2014/main" id="{BE825CC7-3C19-4612-A818-7313738E41EE}"/>
              </a:ext>
            </a:extLst>
          </p:cNvPr>
          <p:cNvSpPr txBox="1">
            <a:spLocks/>
          </p:cNvSpPr>
          <p:nvPr/>
        </p:nvSpPr>
        <p:spPr bwMode="auto">
          <a:xfrm>
            <a:off x="0" y="304800"/>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0" kern="1200">
                <a:solidFill>
                  <a:schemeClr val="tx1"/>
                </a:solidFill>
                <a:latin typeface="Gill Sans MT" pitchFamily="34" charset="0"/>
                <a:ea typeface="+mj-ea"/>
                <a:cs typeface="+mj-cs"/>
              </a:defRPr>
            </a:lvl1pPr>
            <a:lvl2pPr algn="ctr" rtl="0" eaLnBrk="0" fontAlgn="base" hangingPunct="0">
              <a:spcBef>
                <a:spcPct val="0"/>
              </a:spcBef>
              <a:spcAft>
                <a:spcPct val="0"/>
              </a:spcAft>
              <a:defRPr sz="4000" b="1">
                <a:solidFill>
                  <a:schemeClr val="bg1"/>
                </a:solidFill>
                <a:latin typeface="Gill Sans MT" pitchFamily="34" charset="0"/>
              </a:defRPr>
            </a:lvl2pPr>
            <a:lvl3pPr algn="ctr" rtl="0" eaLnBrk="0" fontAlgn="base" hangingPunct="0">
              <a:spcBef>
                <a:spcPct val="0"/>
              </a:spcBef>
              <a:spcAft>
                <a:spcPct val="0"/>
              </a:spcAft>
              <a:defRPr sz="4000" b="1">
                <a:solidFill>
                  <a:schemeClr val="bg1"/>
                </a:solidFill>
                <a:latin typeface="Gill Sans MT" pitchFamily="34" charset="0"/>
              </a:defRPr>
            </a:lvl3pPr>
            <a:lvl4pPr algn="ctr" rtl="0" eaLnBrk="0" fontAlgn="base" hangingPunct="0">
              <a:spcBef>
                <a:spcPct val="0"/>
              </a:spcBef>
              <a:spcAft>
                <a:spcPct val="0"/>
              </a:spcAft>
              <a:defRPr sz="4000" b="1">
                <a:solidFill>
                  <a:schemeClr val="bg1"/>
                </a:solidFill>
                <a:latin typeface="Gill Sans MT" pitchFamily="34" charset="0"/>
              </a:defRPr>
            </a:lvl4pPr>
            <a:lvl5pPr algn="ctr" rtl="0" eaLnBrk="0" fontAlgn="base" hangingPunct="0">
              <a:spcBef>
                <a:spcPct val="0"/>
              </a:spcBef>
              <a:spcAft>
                <a:spcPct val="0"/>
              </a:spcAft>
              <a:defRPr sz="4000" b="1">
                <a:solidFill>
                  <a:schemeClr val="bg1"/>
                </a:solidFill>
                <a:latin typeface="Gill Sans MT" pitchFamily="34" charset="0"/>
              </a:defRPr>
            </a:lvl5pPr>
            <a:lvl6pPr marL="457200" algn="ctr" rtl="0" fontAlgn="base">
              <a:spcBef>
                <a:spcPct val="0"/>
              </a:spcBef>
              <a:spcAft>
                <a:spcPct val="0"/>
              </a:spcAft>
              <a:defRPr sz="4000" b="1">
                <a:solidFill>
                  <a:schemeClr val="bg1"/>
                </a:solidFill>
                <a:latin typeface="Gill Sans MT" pitchFamily="34" charset="0"/>
              </a:defRPr>
            </a:lvl6pPr>
            <a:lvl7pPr marL="914400" algn="ctr" rtl="0" fontAlgn="base">
              <a:spcBef>
                <a:spcPct val="0"/>
              </a:spcBef>
              <a:spcAft>
                <a:spcPct val="0"/>
              </a:spcAft>
              <a:defRPr sz="4000" b="1">
                <a:solidFill>
                  <a:schemeClr val="bg1"/>
                </a:solidFill>
                <a:latin typeface="Gill Sans MT" pitchFamily="34" charset="0"/>
              </a:defRPr>
            </a:lvl7pPr>
            <a:lvl8pPr marL="1371600" algn="ctr" rtl="0" fontAlgn="base">
              <a:spcBef>
                <a:spcPct val="0"/>
              </a:spcBef>
              <a:spcAft>
                <a:spcPct val="0"/>
              </a:spcAft>
              <a:defRPr sz="4000" b="1">
                <a:solidFill>
                  <a:schemeClr val="bg1"/>
                </a:solidFill>
                <a:latin typeface="Gill Sans MT" pitchFamily="34" charset="0"/>
              </a:defRPr>
            </a:lvl8pPr>
            <a:lvl9pPr marL="1828800" algn="ctr" rtl="0" fontAlgn="base">
              <a:spcBef>
                <a:spcPct val="0"/>
              </a:spcBef>
              <a:spcAft>
                <a:spcPct val="0"/>
              </a:spcAft>
              <a:defRPr sz="4000" b="1">
                <a:solidFill>
                  <a:schemeClr val="bg1"/>
                </a:solidFill>
                <a:latin typeface="Gill Sans MT" pitchFamily="34" charset="0"/>
              </a:defRPr>
            </a:lvl9pPr>
          </a:lstStyle>
          <a:p>
            <a:r>
              <a:rPr lang="en-US" sz="3600" dirty="0"/>
              <a:t>The CS website used a color scheme that</a:t>
            </a:r>
            <a:br>
              <a:rPr lang="en-US" sz="3600" dirty="0"/>
            </a:br>
            <a:r>
              <a:rPr lang="en-US" sz="3600" dirty="0"/>
              <a:t>was close to an analogous scheme.</a:t>
            </a:r>
          </a:p>
        </p:txBody>
      </p:sp>
    </p:spTree>
    <p:extLst>
      <p:ext uri="{BB962C8B-B14F-4D97-AF65-F5344CB8AC3E}">
        <p14:creationId xmlns:p14="http://schemas.microsoft.com/office/powerpoint/2010/main" val="825265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Triadic scheme</a:t>
            </a:r>
          </a:p>
        </p:txBody>
      </p:sp>
      <p:grpSp>
        <p:nvGrpSpPr>
          <p:cNvPr id="3" name="Group 2" descr="A triadic scheme chooses any three colors pointed to by a triangle overlaid on the wheel. ">
            <a:extLst>
              <a:ext uri="{FF2B5EF4-FFF2-40B4-BE49-F238E27FC236}">
                <a16:creationId xmlns:a16="http://schemas.microsoft.com/office/drawing/2014/main" id="{559940D1-BEAE-8920-CE3A-F562D7BAA337}"/>
              </a:ext>
            </a:extLst>
          </p:cNvPr>
          <p:cNvGrpSpPr/>
          <p:nvPr/>
        </p:nvGrpSpPr>
        <p:grpSpPr>
          <a:xfrm>
            <a:off x="152400" y="1447800"/>
            <a:ext cx="9019675" cy="4790598"/>
            <a:chOff x="152400" y="1447800"/>
            <a:chExt cx="9019675" cy="4790598"/>
          </a:xfrm>
        </p:grpSpPr>
        <p:pic>
          <p:nvPicPr>
            <p:cNvPr id="10" name="Picture 4" descr="color wheel for designers">
              <a:extLst>
                <a:ext uri="{FF2B5EF4-FFF2-40B4-BE49-F238E27FC236}">
                  <a16:creationId xmlns:a16="http://schemas.microsoft.com/office/drawing/2014/main" id="{1D3C2002-BE1F-4728-B102-D5CC660D371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666" t="13335" r="14167" b="11091"/>
            <a:stretch/>
          </p:blipFill>
          <p:spPr bwMode="auto">
            <a:xfrm>
              <a:off x="3324728" y="1447800"/>
              <a:ext cx="5847347" cy="4790598"/>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0AE7FE16-CE62-40A3-AD51-6E1499407A3A}"/>
                </a:ext>
              </a:extLst>
            </p:cNvPr>
            <p:cNvSpPr/>
            <p:nvPr/>
          </p:nvSpPr>
          <p:spPr>
            <a:xfrm>
              <a:off x="152400" y="3124200"/>
              <a:ext cx="914400" cy="914400"/>
            </a:xfrm>
            <a:prstGeom prst="ellipse">
              <a:avLst/>
            </a:prstGeom>
            <a:solidFill>
              <a:srgbClr val="86E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4FC2658B-BB1B-433F-93D7-01941C6DA820}"/>
                </a:ext>
              </a:extLst>
            </p:cNvPr>
            <p:cNvSpPr/>
            <p:nvPr/>
          </p:nvSpPr>
          <p:spPr>
            <a:xfrm>
              <a:off x="990600" y="3124200"/>
              <a:ext cx="914400" cy="914400"/>
            </a:xfrm>
            <a:prstGeom prst="ellipse">
              <a:avLst/>
            </a:prstGeom>
            <a:solidFill>
              <a:srgbClr val="B78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A8DBEB2-A98B-4B26-AF6D-31A6E98EDEF2}"/>
                </a:ext>
              </a:extLst>
            </p:cNvPr>
            <p:cNvSpPr/>
            <p:nvPr/>
          </p:nvSpPr>
          <p:spPr>
            <a:xfrm>
              <a:off x="1828800" y="3129516"/>
              <a:ext cx="914400" cy="914400"/>
            </a:xfrm>
            <a:prstGeom prst="ellipse">
              <a:avLst/>
            </a:prstGeom>
            <a:solidFill>
              <a:srgbClr val="FF5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C2E65947-FDEB-4BA8-9414-15309353E9D8}"/>
                </a:ext>
              </a:extLst>
            </p:cNvPr>
            <p:cNvSpPr>
              <a:spLocks/>
            </p:cNvSpPr>
            <p:nvPr/>
          </p:nvSpPr>
          <p:spPr>
            <a:xfrm rot="16359824">
              <a:off x="4707559" y="2970601"/>
              <a:ext cx="2132680" cy="1752955"/>
            </a:xfrm>
            <a:prstGeom prst="triangle">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64580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9D25-1A75-4B20-9291-B0890FBCF222}"/>
              </a:ext>
            </a:extLst>
          </p:cNvPr>
          <p:cNvSpPr>
            <a:spLocks noGrp="1"/>
          </p:cNvSpPr>
          <p:nvPr>
            <p:ph type="title"/>
          </p:nvPr>
        </p:nvSpPr>
        <p:spPr>
          <a:xfrm>
            <a:off x="0" y="228600"/>
            <a:ext cx="9144000" cy="914400"/>
          </a:xfrm>
        </p:spPr>
        <p:txBody>
          <a:bodyPr/>
          <a:lstStyle/>
          <a:p>
            <a:r>
              <a:rPr lang="en-US" sz="3600" dirty="0" err="1"/>
              <a:t>Taasky</a:t>
            </a:r>
            <a:r>
              <a:rPr lang="en-US" sz="3600" dirty="0"/>
              <a:t> uses a triadic scheme to </a:t>
            </a:r>
            <a:br>
              <a:rPr lang="en-US" sz="3600" dirty="0"/>
            </a:br>
            <a:r>
              <a:rPr lang="en-US" sz="3600" dirty="0"/>
              <a:t>add visual interest to the content </a:t>
            </a:r>
          </a:p>
        </p:txBody>
      </p:sp>
      <p:pic>
        <p:nvPicPr>
          <p:cNvPr id="5" name="Picture 4" descr="Tasky used a triadic color scheme of red, green, and purple. ">
            <a:extLst>
              <a:ext uri="{FF2B5EF4-FFF2-40B4-BE49-F238E27FC236}">
                <a16:creationId xmlns:a16="http://schemas.microsoft.com/office/drawing/2014/main" id="{64CA21B9-33C9-4474-B365-C109D591CB09}"/>
              </a:ext>
            </a:extLst>
          </p:cNvPr>
          <p:cNvPicPr>
            <a:picLocks noChangeAspect="1"/>
          </p:cNvPicPr>
          <p:nvPr/>
        </p:nvPicPr>
        <p:blipFill rotWithShape="1">
          <a:blip r:embed="rId3"/>
          <a:srcRect t="25366" r="14166" b="3445"/>
          <a:stretch/>
        </p:blipFill>
        <p:spPr>
          <a:xfrm>
            <a:off x="685800" y="1981200"/>
            <a:ext cx="7848600" cy="4724400"/>
          </a:xfrm>
          <a:prstGeom prst="rect">
            <a:avLst/>
          </a:prstGeom>
        </p:spPr>
      </p:pic>
    </p:spTree>
    <p:extLst>
      <p:ext uri="{BB962C8B-B14F-4D97-AF65-F5344CB8AC3E}">
        <p14:creationId xmlns:p14="http://schemas.microsoft.com/office/powerpoint/2010/main" val="2860685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4400"/>
            <a:ext cx="5257800" cy="914400"/>
          </a:xfrm>
        </p:spPr>
        <p:txBody>
          <a:bodyPr/>
          <a:lstStyle/>
          <a:p>
            <a:r>
              <a:rPr lang="en-US" dirty="0"/>
              <a:t>Visual Design</a:t>
            </a:r>
          </a:p>
        </p:txBody>
      </p:sp>
      <p:sp>
        <p:nvSpPr>
          <p:cNvPr id="3" name="Content Placeholder 2"/>
          <p:cNvSpPr>
            <a:spLocks noGrp="1"/>
          </p:cNvSpPr>
          <p:nvPr>
            <p:ph idx="1"/>
          </p:nvPr>
        </p:nvSpPr>
        <p:spPr>
          <a:xfrm>
            <a:off x="685800" y="2590800"/>
            <a:ext cx="4724400" cy="3535363"/>
          </a:xfrm>
        </p:spPr>
        <p:txBody>
          <a:bodyPr/>
          <a:lstStyle/>
          <a:p>
            <a:pPr marL="0" indent="0">
              <a:buNone/>
            </a:pPr>
            <a:r>
              <a:rPr lang="en-US" sz="2200" b="0" dirty="0"/>
              <a:t>Communicates </a:t>
            </a:r>
            <a:r>
              <a:rPr lang="en-US" sz="2200" dirty="0"/>
              <a:t>additional</a:t>
            </a:r>
            <a:r>
              <a:rPr lang="en-US" sz="2200" b="0" dirty="0"/>
              <a:t> meaning</a:t>
            </a:r>
          </a:p>
          <a:p>
            <a:pPr marL="0" indent="0">
              <a:buNone/>
            </a:pPr>
            <a:endParaRPr lang="en-US" sz="2200" b="0" dirty="0"/>
          </a:p>
          <a:p>
            <a:pPr marL="0" indent="0">
              <a:buNone/>
            </a:pPr>
            <a:r>
              <a:rPr lang="en-US" sz="2200" b="0" dirty="0"/>
              <a:t>Groups, prioritizes, and unifies</a:t>
            </a:r>
          </a:p>
          <a:p>
            <a:pPr marL="0" indent="0">
              <a:buNone/>
            </a:pPr>
            <a:endParaRPr lang="en-US" sz="2200" b="0" dirty="0"/>
          </a:p>
          <a:p>
            <a:pPr marL="0" indent="0">
              <a:buNone/>
            </a:pPr>
            <a:r>
              <a:rPr lang="en-US" sz="2200" b="0" dirty="0"/>
              <a:t>Conveys positive first impression</a:t>
            </a:r>
          </a:p>
          <a:p>
            <a:pPr marL="0" indent="0">
              <a:buNone/>
            </a:pPr>
            <a:endParaRPr lang="en-US" sz="2200" dirty="0"/>
          </a:p>
          <a:p>
            <a:pPr marL="0" indent="0">
              <a:buNone/>
            </a:pPr>
            <a:r>
              <a:rPr lang="en-US" sz="2200" b="0" dirty="0"/>
              <a:t>Makes you stand out!</a:t>
            </a:r>
          </a:p>
        </p:txBody>
      </p:sp>
      <p:pic>
        <p:nvPicPr>
          <p:cNvPr id="5" name="Picture 4" descr="Main user interface screen of the Veoride app and its being used to demonstrate the value of good visual design. ">
            <a:extLst>
              <a:ext uri="{FF2B5EF4-FFF2-40B4-BE49-F238E27FC236}">
                <a16:creationId xmlns:a16="http://schemas.microsoft.com/office/drawing/2014/main" id="{D9DE1C2F-D4AA-41F9-B385-6F3F11ED0D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311030"/>
            <a:ext cx="2888450" cy="5937370"/>
          </a:xfrm>
          <a:prstGeom prst="rect">
            <a:avLst/>
          </a:prstGeom>
          <a:ln>
            <a:solidFill>
              <a:schemeClr val="bg1">
                <a:lumMod val="65000"/>
              </a:schemeClr>
            </a:solidFill>
          </a:ln>
        </p:spPr>
      </p:pic>
      <p:sp>
        <p:nvSpPr>
          <p:cNvPr id="6" name="TextBox 5">
            <a:extLst>
              <a:ext uri="{FF2B5EF4-FFF2-40B4-BE49-F238E27FC236}">
                <a16:creationId xmlns:a16="http://schemas.microsoft.com/office/drawing/2014/main" id="{B2A269F8-F4E3-4679-A58A-0006571848D7}"/>
              </a:ext>
            </a:extLst>
          </p:cNvPr>
          <p:cNvSpPr txBox="1"/>
          <p:nvPr/>
        </p:nvSpPr>
        <p:spPr>
          <a:xfrm>
            <a:off x="6026950" y="6290846"/>
            <a:ext cx="3040850" cy="338554"/>
          </a:xfrm>
          <a:prstGeom prst="rect">
            <a:avLst/>
          </a:prstGeom>
          <a:noFill/>
        </p:spPr>
        <p:txBody>
          <a:bodyPr wrap="square" rtlCol="0">
            <a:spAutoFit/>
          </a:bodyPr>
          <a:lstStyle/>
          <a:p>
            <a:pPr algn="ctr"/>
            <a:r>
              <a:rPr lang="en-US" sz="1600" dirty="0"/>
              <a:t>Screen from </a:t>
            </a:r>
            <a:r>
              <a:rPr lang="en-US" sz="1600" dirty="0" err="1"/>
              <a:t>VeoRide</a:t>
            </a:r>
            <a:r>
              <a:rPr lang="en-US" sz="1600" dirty="0"/>
              <a:t> service.</a:t>
            </a:r>
          </a:p>
        </p:txBody>
      </p:sp>
    </p:spTree>
    <p:extLst>
      <p:ext uri="{BB962C8B-B14F-4D97-AF65-F5344CB8AC3E}">
        <p14:creationId xmlns:p14="http://schemas.microsoft.com/office/powerpoint/2010/main" val="387937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 Complementary scheme</a:t>
            </a:r>
          </a:p>
        </p:txBody>
      </p:sp>
      <p:grpSp>
        <p:nvGrpSpPr>
          <p:cNvPr id="3" name="Group 2" descr="A split complementary scheme chooses three color by selecting a color, finding its complement, and then choosing the two colors on each side of the complement. ">
            <a:extLst>
              <a:ext uri="{FF2B5EF4-FFF2-40B4-BE49-F238E27FC236}">
                <a16:creationId xmlns:a16="http://schemas.microsoft.com/office/drawing/2014/main" id="{C9ED954B-00F7-696B-9193-8B4394EE8DC6}"/>
              </a:ext>
            </a:extLst>
          </p:cNvPr>
          <p:cNvGrpSpPr/>
          <p:nvPr/>
        </p:nvGrpSpPr>
        <p:grpSpPr>
          <a:xfrm>
            <a:off x="152400" y="1447800"/>
            <a:ext cx="9019675" cy="4790598"/>
            <a:chOff x="152400" y="1447800"/>
            <a:chExt cx="9019675" cy="4790598"/>
          </a:xfrm>
        </p:grpSpPr>
        <p:pic>
          <p:nvPicPr>
            <p:cNvPr id="9" name="Picture 4" descr="color wheel for designers">
              <a:extLst>
                <a:ext uri="{FF2B5EF4-FFF2-40B4-BE49-F238E27FC236}">
                  <a16:creationId xmlns:a16="http://schemas.microsoft.com/office/drawing/2014/main" id="{5E9B45ED-DC18-4543-AD4F-8321627AC38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666" t="13335" r="14167" b="11091"/>
            <a:stretch/>
          </p:blipFill>
          <p:spPr bwMode="auto">
            <a:xfrm>
              <a:off x="3324728" y="1447800"/>
              <a:ext cx="5847347" cy="4790598"/>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A0A761C7-DC12-4ABF-993B-7DD70783EFFE}"/>
                </a:ext>
              </a:extLst>
            </p:cNvPr>
            <p:cNvSpPr/>
            <p:nvPr/>
          </p:nvSpPr>
          <p:spPr>
            <a:xfrm>
              <a:off x="152400" y="3124200"/>
              <a:ext cx="914400" cy="914400"/>
            </a:xfrm>
            <a:prstGeom prst="ellipse">
              <a:avLst/>
            </a:prstGeom>
            <a:solidFill>
              <a:srgbClr val="1200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8E54545-136E-40EF-A53C-68BE4C54EEB0}"/>
                </a:ext>
              </a:extLst>
            </p:cNvPr>
            <p:cNvSpPr/>
            <p:nvPr/>
          </p:nvSpPr>
          <p:spPr>
            <a:xfrm>
              <a:off x="990600" y="3124200"/>
              <a:ext cx="914400" cy="914400"/>
            </a:xfrm>
            <a:prstGeom prst="ellipse">
              <a:avLst/>
            </a:prstGeom>
            <a:solidFill>
              <a:srgbClr val="FFD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737C135-0F5E-4484-8B53-366D40DBA730}"/>
                </a:ext>
              </a:extLst>
            </p:cNvPr>
            <p:cNvSpPr/>
            <p:nvPr/>
          </p:nvSpPr>
          <p:spPr>
            <a:xfrm>
              <a:off x="1828800" y="3129516"/>
              <a:ext cx="914400" cy="914400"/>
            </a:xfrm>
            <a:prstGeom prst="ellipse">
              <a:avLst/>
            </a:prstGeom>
            <a:solidFill>
              <a:srgbClr val="FF5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6883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4BAE0-D063-4A31-B33E-7DB092201E45}"/>
              </a:ext>
            </a:extLst>
          </p:cNvPr>
          <p:cNvSpPr>
            <a:spLocks noGrp="1"/>
          </p:cNvSpPr>
          <p:nvPr>
            <p:ph type="title"/>
          </p:nvPr>
        </p:nvSpPr>
        <p:spPr>
          <a:xfrm>
            <a:off x="0" y="152400"/>
            <a:ext cx="9144000" cy="914400"/>
          </a:xfrm>
        </p:spPr>
        <p:txBody>
          <a:bodyPr/>
          <a:lstStyle/>
          <a:p>
            <a:r>
              <a:rPr lang="en-US" sz="3600" dirty="0"/>
              <a:t>Part of the Southwest site uses a split complementary scheme</a:t>
            </a:r>
          </a:p>
        </p:txBody>
      </p:sp>
      <p:pic>
        <p:nvPicPr>
          <p:cNvPr id="4" name="Picture 3" descr="The southwest airlines site used a split complementary scheme of blue, orange-red, and orange. ">
            <a:extLst>
              <a:ext uri="{FF2B5EF4-FFF2-40B4-BE49-F238E27FC236}">
                <a16:creationId xmlns:a16="http://schemas.microsoft.com/office/drawing/2014/main" id="{8C83EAB8-B03D-4FA2-8900-4B10EE02C2B3}"/>
              </a:ext>
            </a:extLst>
          </p:cNvPr>
          <p:cNvPicPr>
            <a:picLocks noChangeAspect="1"/>
          </p:cNvPicPr>
          <p:nvPr/>
        </p:nvPicPr>
        <p:blipFill rotWithShape="1">
          <a:blip r:embed="rId3"/>
          <a:srcRect l="2500" t="12108" r="1667" b="41283"/>
          <a:stretch/>
        </p:blipFill>
        <p:spPr>
          <a:xfrm>
            <a:off x="228600" y="2438400"/>
            <a:ext cx="8763000" cy="2667000"/>
          </a:xfrm>
          <a:prstGeom prst="rect">
            <a:avLst/>
          </a:prstGeom>
        </p:spPr>
      </p:pic>
    </p:spTree>
    <p:extLst>
      <p:ext uri="{BB962C8B-B14F-4D97-AF65-F5344CB8AC3E}">
        <p14:creationId xmlns:p14="http://schemas.microsoft.com/office/powerpoint/2010/main" val="4023157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r>
              <a:rPr lang="en-US" sz="2800" dirty="0"/>
              <a:t>Variations and additional schemes (e.g., rectangular) </a:t>
            </a:r>
          </a:p>
          <a:p>
            <a:pPr lvl="1"/>
            <a:endParaRPr lang="en-US" sz="2400" dirty="0"/>
          </a:p>
          <a:p>
            <a:r>
              <a:rPr lang="en-US" sz="2800" dirty="0"/>
              <a:t>Borrow from existing user interfaces and use online color search tools (e.g., </a:t>
            </a:r>
            <a:r>
              <a:rPr lang="en-US" sz="2800" dirty="0">
                <a:hlinkClick r:id="rId3"/>
              </a:rPr>
              <a:t>http://adobe.color.com</a:t>
            </a:r>
            <a:r>
              <a:rPr lang="en-US" sz="2800" dirty="0"/>
              <a:t>)</a:t>
            </a:r>
          </a:p>
          <a:p>
            <a:pPr lvl="1"/>
            <a:endParaRPr lang="en-US" sz="2400" dirty="0"/>
          </a:p>
          <a:p>
            <a:r>
              <a:rPr lang="en-US" sz="2800" dirty="0"/>
              <a:t>1 in 20 people have color deficiency; e.g., 8% men and 1% women have red-green color deficiency</a:t>
            </a:r>
          </a:p>
          <a:p>
            <a:pPr lvl="1"/>
            <a:r>
              <a:rPr lang="en-US" sz="2400" dirty="0"/>
              <a:t>use color-blind safe palettes and incorporate additional variables such as shape and value into the graphic design </a:t>
            </a:r>
          </a:p>
          <a:p>
            <a:endParaRPr lang="en-US" dirty="0"/>
          </a:p>
        </p:txBody>
      </p:sp>
      <p:sp>
        <p:nvSpPr>
          <p:cNvPr id="4" name="AutoShape 2">
            <a:extLst>
              <a:ext uri="{FF2B5EF4-FFF2-40B4-BE49-F238E27FC236}">
                <a16:creationId xmlns:a16="http://schemas.microsoft.com/office/drawing/2014/main" id="{A93AB54C-0C00-46DA-A087-5DFD8875BB1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17472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Map with traffic flow</a:t>
            </a:r>
          </a:p>
        </p:txBody>
      </p:sp>
      <p:sp>
        <p:nvSpPr>
          <p:cNvPr id="5" name="TextBox 4"/>
          <p:cNvSpPr txBox="1"/>
          <p:nvPr/>
        </p:nvSpPr>
        <p:spPr>
          <a:xfrm>
            <a:off x="1564672" y="5257800"/>
            <a:ext cx="1178528" cy="461665"/>
          </a:xfrm>
          <a:prstGeom prst="rect">
            <a:avLst/>
          </a:prstGeom>
          <a:noFill/>
        </p:spPr>
        <p:txBody>
          <a:bodyPr wrap="none" rtlCol="0">
            <a:spAutoFit/>
          </a:bodyPr>
          <a:lstStyle/>
          <a:p>
            <a:r>
              <a:rPr lang="en-US" sz="2400" dirty="0">
                <a:latin typeface="Gill Sans MT" panose="020B0502020104020203" pitchFamily="34" charset="0"/>
              </a:rPr>
              <a:t>Original</a:t>
            </a:r>
          </a:p>
        </p:txBody>
      </p:sp>
      <p:sp>
        <p:nvSpPr>
          <p:cNvPr id="7" name="TextBox 6"/>
          <p:cNvSpPr txBox="1"/>
          <p:nvPr/>
        </p:nvSpPr>
        <p:spPr>
          <a:xfrm>
            <a:off x="4800601" y="5257800"/>
            <a:ext cx="4137264" cy="830997"/>
          </a:xfrm>
          <a:prstGeom prst="rect">
            <a:avLst/>
          </a:prstGeom>
          <a:noFill/>
        </p:spPr>
        <p:txBody>
          <a:bodyPr wrap="square" rtlCol="0">
            <a:spAutoFit/>
          </a:bodyPr>
          <a:lstStyle/>
          <a:p>
            <a:pPr algn="ctr"/>
            <a:r>
              <a:rPr lang="en-US" sz="2400" dirty="0">
                <a:latin typeface="Gill Sans MT" panose="020B0502020104020203" pitchFamily="34" charset="0"/>
              </a:rPr>
              <a:t>Deuteranopia</a:t>
            </a:r>
            <a:br>
              <a:rPr lang="en-US" sz="2400" dirty="0">
                <a:latin typeface="Gill Sans MT" panose="020B0502020104020203" pitchFamily="34" charset="0"/>
              </a:rPr>
            </a:br>
            <a:r>
              <a:rPr lang="en-US" sz="2400" dirty="0">
                <a:latin typeface="Gill Sans MT" panose="020B0502020104020203" pitchFamily="34" charset="0"/>
              </a:rPr>
              <a:t>(red-green deficiency)</a:t>
            </a:r>
          </a:p>
        </p:txBody>
      </p:sp>
      <p:grpSp>
        <p:nvGrpSpPr>
          <p:cNvPr id="3" name="Group 2" descr="How the same map appears to a person with and without red-green color deficiency, as one example.">
            <a:extLst>
              <a:ext uri="{FF2B5EF4-FFF2-40B4-BE49-F238E27FC236}">
                <a16:creationId xmlns:a16="http://schemas.microsoft.com/office/drawing/2014/main" id="{5D704800-3E8E-2EAF-2B80-AFD6977C3001}"/>
              </a:ext>
            </a:extLst>
          </p:cNvPr>
          <p:cNvGrpSpPr/>
          <p:nvPr/>
        </p:nvGrpSpPr>
        <p:grpSpPr>
          <a:xfrm>
            <a:off x="304800" y="1657168"/>
            <a:ext cx="8633065" cy="3524432"/>
            <a:chOff x="304800" y="1657168"/>
            <a:chExt cx="8633065" cy="3524432"/>
          </a:xfrm>
        </p:grpSpPr>
        <p:pic>
          <p:nvPicPr>
            <p:cNvPr id="8" name="Picture 2" descr="http://www.visualcomplexity.com/vc/images/697_big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0304"/>
              <a:ext cx="4137603" cy="351129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www.color-blindness.com/coblis/uploaded_images/Picture1_deuteranopi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657168"/>
              <a:ext cx="4137265" cy="35112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16148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vised design provides a new color scheme, increased the saturation, and shapes were incorporated into each icon to reinforce its category. ">
            <a:extLst>
              <a:ext uri="{FF2B5EF4-FFF2-40B4-BE49-F238E27FC236}">
                <a16:creationId xmlns:a16="http://schemas.microsoft.com/office/drawing/2014/main" id="{7071C08E-5B3D-4FA0-83A9-5B4C492335B7}"/>
              </a:ext>
            </a:extLst>
          </p:cNvPr>
          <p:cNvPicPr>
            <a:picLocks noChangeAspect="1"/>
          </p:cNvPicPr>
          <p:nvPr/>
        </p:nvPicPr>
        <p:blipFill rotWithShape="1">
          <a:blip r:embed="rId3">
            <a:extLst>
              <a:ext uri="{28A0092B-C50C-407E-A947-70E740481C1C}">
                <a14:useLocalDpi xmlns:a14="http://schemas.microsoft.com/office/drawing/2010/main" val="0"/>
              </a:ext>
            </a:extLst>
          </a:blip>
          <a:srcRect l="40298" t="20439" r="13721" b="22083"/>
          <a:stretch/>
        </p:blipFill>
        <p:spPr>
          <a:xfrm>
            <a:off x="152400" y="3581400"/>
            <a:ext cx="4419600" cy="2803417"/>
          </a:xfrm>
          <a:prstGeom prst="rect">
            <a:avLst/>
          </a:prstGeom>
          <a:ln>
            <a:solidFill>
              <a:schemeClr val="bg1">
                <a:lumMod val="85000"/>
              </a:schemeClr>
            </a:solidFill>
          </a:ln>
        </p:spPr>
      </p:pic>
      <p:pic>
        <p:nvPicPr>
          <p:cNvPr id="7" name="Picture 6" descr="A prototype of a feedback visualization tool.  The colors for the circles representing the text were light in color and the icons were all the same shape. Hard to differentiate, especially for users with color deficiency. ">
            <a:extLst>
              <a:ext uri="{FF2B5EF4-FFF2-40B4-BE49-F238E27FC236}">
                <a16:creationId xmlns:a16="http://schemas.microsoft.com/office/drawing/2014/main" id="{D1934A3C-67C1-4FE0-8C3C-AD4041432E22}"/>
              </a:ext>
            </a:extLst>
          </p:cNvPr>
          <p:cNvPicPr>
            <a:picLocks noChangeAspect="1"/>
          </p:cNvPicPr>
          <p:nvPr/>
        </p:nvPicPr>
        <p:blipFill rotWithShape="1">
          <a:blip r:embed="rId4">
            <a:extLst>
              <a:ext uri="{28A0092B-C50C-407E-A947-70E740481C1C}">
                <a14:useLocalDpi xmlns:a14="http://schemas.microsoft.com/office/drawing/2010/main" val="0"/>
              </a:ext>
            </a:extLst>
          </a:blip>
          <a:srcRect l="1" t="57478" r="38416" b="16170"/>
          <a:stretch/>
        </p:blipFill>
        <p:spPr>
          <a:xfrm>
            <a:off x="152400" y="304800"/>
            <a:ext cx="4419600" cy="2653123"/>
          </a:xfrm>
          <a:prstGeom prst="rect">
            <a:avLst/>
          </a:prstGeom>
          <a:ln>
            <a:solidFill>
              <a:schemeClr val="bg1">
                <a:lumMod val="85000"/>
              </a:schemeClr>
            </a:solidFill>
          </a:ln>
        </p:spPr>
      </p:pic>
      <p:sp>
        <p:nvSpPr>
          <p:cNvPr id="8" name="Content Placeholder 2">
            <a:extLst>
              <a:ext uri="{FF2B5EF4-FFF2-40B4-BE49-F238E27FC236}">
                <a16:creationId xmlns:a16="http://schemas.microsoft.com/office/drawing/2014/main" id="{D10000AA-8E07-4261-A065-E2BE0D5040E4}"/>
              </a:ext>
            </a:extLst>
          </p:cNvPr>
          <p:cNvSpPr>
            <a:spLocks noGrp="1"/>
          </p:cNvSpPr>
          <p:nvPr>
            <p:ph idx="1"/>
          </p:nvPr>
        </p:nvSpPr>
        <p:spPr>
          <a:xfrm>
            <a:off x="4953000" y="381000"/>
            <a:ext cx="3886200" cy="2576923"/>
          </a:xfrm>
        </p:spPr>
        <p:txBody>
          <a:bodyPr/>
          <a:lstStyle/>
          <a:p>
            <a:pPr marL="0" lvl="1" indent="0">
              <a:buNone/>
            </a:pPr>
            <a:r>
              <a:rPr lang="en-US" sz="2200" dirty="0"/>
              <a:t>A prototype of a feedback visualization tool.  The colors for the circles were light and the icons were all the same shape. Hard to differentiate, especially for users with color deficiency. </a:t>
            </a:r>
          </a:p>
        </p:txBody>
      </p:sp>
      <p:sp>
        <p:nvSpPr>
          <p:cNvPr id="9" name="Content Placeholder 2">
            <a:extLst>
              <a:ext uri="{FF2B5EF4-FFF2-40B4-BE49-F238E27FC236}">
                <a16:creationId xmlns:a16="http://schemas.microsoft.com/office/drawing/2014/main" id="{95FEFCC7-CD23-4DEF-8546-8947A3080940}"/>
              </a:ext>
            </a:extLst>
          </p:cNvPr>
          <p:cNvSpPr txBox="1">
            <a:spLocks/>
          </p:cNvSpPr>
          <p:nvPr/>
        </p:nvSpPr>
        <p:spPr bwMode="auto">
          <a:xfrm>
            <a:off x="4953000" y="3810000"/>
            <a:ext cx="3810000" cy="2362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b="0" kern="1200">
                <a:solidFill>
                  <a:schemeClr val="tx1"/>
                </a:solidFill>
                <a:latin typeface="Gill Sans MT" pitchFamily="34" charset="0"/>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Gill Sans MT" pitchFamily="34" charset="0"/>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Gill Sans MT" pitchFamily="34" charset="0"/>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Gill Sans MT" pitchFamily="34" charset="0"/>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Gill Sans MT"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Font typeface="Arial" charset="0"/>
              <a:buNone/>
            </a:pPr>
            <a:r>
              <a:rPr lang="en-US" sz="2200" dirty="0"/>
              <a:t>Revision: new color scheme, saturation increased, and shapes incorporated into each icon to reinforce its category.  Easier to differentiate the graphical icons. </a:t>
            </a:r>
          </a:p>
        </p:txBody>
      </p:sp>
    </p:spTree>
    <p:extLst>
      <p:ext uri="{BB962C8B-B14F-4D97-AF65-F5344CB8AC3E}">
        <p14:creationId xmlns:p14="http://schemas.microsoft.com/office/powerpoint/2010/main" val="2434327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G2: Use as few colors as possible</a:t>
            </a:r>
          </a:p>
        </p:txBody>
      </p:sp>
      <p:sp>
        <p:nvSpPr>
          <p:cNvPr id="3" name="Content Placeholder 2"/>
          <p:cNvSpPr>
            <a:spLocks noGrp="1"/>
          </p:cNvSpPr>
          <p:nvPr>
            <p:ph idx="1"/>
          </p:nvPr>
        </p:nvSpPr>
        <p:spPr>
          <a:xfrm>
            <a:off x="838200" y="5380037"/>
            <a:ext cx="7722972" cy="792163"/>
          </a:xfrm>
        </p:spPr>
        <p:txBody>
          <a:bodyPr/>
          <a:lstStyle/>
          <a:p>
            <a:pPr marL="0" lvl="1" indent="0">
              <a:buNone/>
            </a:pPr>
            <a:r>
              <a:rPr lang="en-US" sz="2400" dirty="0"/>
              <a:t>One color, minimal color, or only neutrals will often suffice.  Try monochromatic with a complement for calls to action.</a:t>
            </a:r>
          </a:p>
        </p:txBody>
      </p:sp>
      <p:pic>
        <p:nvPicPr>
          <p:cNvPr id="4" name="Picture 3" descr="Starbucks uses two colors sparingly. ">
            <a:extLst>
              <a:ext uri="{FF2B5EF4-FFF2-40B4-BE49-F238E27FC236}">
                <a16:creationId xmlns:a16="http://schemas.microsoft.com/office/drawing/2014/main" id="{65E6AC73-99EC-4AA9-B419-8070BF4257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6114" y="1524000"/>
            <a:ext cx="1779372" cy="3657600"/>
          </a:xfrm>
          <a:prstGeom prst="rect">
            <a:avLst/>
          </a:prstGeom>
          <a:ln>
            <a:solidFill>
              <a:schemeClr val="bg1">
                <a:lumMod val="75000"/>
              </a:schemeClr>
            </a:solidFill>
          </a:ln>
        </p:spPr>
      </p:pic>
      <p:pic>
        <p:nvPicPr>
          <p:cNvPr id="5" name="Picture 4" descr="Yelp uses two a single dominant color.">
            <a:extLst>
              <a:ext uri="{FF2B5EF4-FFF2-40B4-BE49-F238E27FC236}">
                <a16:creationId xmlns:a16="http://schemas.microsoft.com/office/drawing/2014/main" id="{77A58F0C-2BEE-496B-85F0-7729E0F03C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828" y="1524000"/>
            <a:ext cx="1779372" cy="3657600"/>
          </a:xfrm>
          <a:prstGeom prst="rect">
            <a:avLst/>
          </a:prstGeom>
          <a:ln>
            <a:solidFill>
              <a:schemeClr val="bg1">
                <a:lumMod val="75000"/>
              </a:schemeClr>
            </a:solidFill>
          </a:ln>
        </p:spPr>
      </p:pic>
      <p:pic>
        <p:nvPicPr>
          <p:cNvPr id="6" name="Picture 5" descr="Google Docs uses only grayscale colors.">
            <a:extLst>
              <a:ext uri="{FF2B5EF4-FFF2-40B4-BE49-F238E27FC236}">
                <a16:creationId xmlns:a16="http://schemas.microsoft.com/office/drawing/2014/main" id="{384B25F0-E2EB-4D3C-8A77-46B47B9D7C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8400" y="1524000"/>
            <a:ext cx="1779372" cy="3657600"/>
          </a:xfrm>
          <a:prstGeom prst="rect">
            <a:avLst/>
          </a:prstGeom>
          <a:ln>
            <a:solidFill>
              <a:schemeClr val="bg1">
                <a:lumMod val="75000"/>
              </a:schemeClr>
            </a:solidFill>
          </a:ln>
        </p:spPr>
      </p:pic>
    </p:spTree>
    <p:extLst>
      <p:ext uri="{BB962C8B-B14F-4D97-AF65-F5344CB8AC3E}">
        <p14:creationId xmlns:p14="http://schemas.microsoft.com/office/powerpoint/2010/main" val="1227145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G3:  Avoid saturated colors</a:t>
            </a:r>
          </a:p>
        </p:txBody>
      </p:sp>
      <p:sp>
        <p:nvSpPr>
          <p:cNvPr id="7" name="Content Placeholder 6"/>
          <p:cNvSpPr>
            <a:spLocks noGrp="1"/>
          </p:cNvSpPr>
          <p:nvPr>
            <p:ph idx="1"/>
          </p:nvPr>
        </p:nvSpPr>
        <p:spPr/>
        <p:txBody>
          <a:bodyPr/>
          <a:lstStyle/>
          <a:p>
            <a:r>
              <a:rPr lang="en-US" b="0" dirty="0"/>
              <a:t>Saturated colors cause visual fatigue because they overwhelm the photoreceptor</a:t>
            </a:r>
            <a:r>
              <a:rPr lang="en-US" dirty="0"/>
              <a:t>s</a:t>
            </a:r>
          </a:p>
          <a:p>
            <a:endParaRPr lang="en-US" b="0" dirty="0"/>
          </a:p>
          <a:p>
            <a:r>
              <a:rPr lang="en-US" b="0" dirty="0"/>
              <a:t>Use pastel colors (less saturated, less bright)</a:t>
            </a:r>
          </a:p>
        </p:txBody>
      </p:sp>
    </p:spTree>
    <p:extLst>
      <p:ext uri="{BB962C8B-B14F-4D97-AF65-F5344CB8AC3E}">
        <p14:creationId xmlns:p14="http://schemas.microsoft.com/office/powerpoint/2010/main" val="2384873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iva social lending site using a monochromatic color scheme and the colors have reduced saturation and value. ">
            <a:extLst>
              <a:ext uri="{FF2B5EF4-FFF2-40B4-BE49-F238E27FC236}">
                <a16:creationId xmlns:a16="http://schemas.microsoft.com/office/drawing/2014/main" id="{D8DE5595-1B89-44A4-A13F-CB3E6EA928C9}"/>
              </a:ext>
            </a:extLst>
          </p:cNvPr>
          <p:cNvPicPr>
            <a:picLocks noChangeAspect="1"/>
          </p:cNvPicPr>
          <p:nvPr/>
        </p:nvPicPr>
        <p:blipFill rotWithShape="1">
          <a:blip r:embed="rId3"/>
          <a:srcRect l="6708" t="15677" r="4126"/>
          <a:stretch/>
        </p:blipFill>
        <p:spPr>
          <a:xfrm>
            <a:off x="457200" y="914400"/>
            <a:ext cx="8153401" cy="4096215"/>
          </a:xfrm>
          <a:prstGeom prst="rect">
            <a:avLst/>
          </a:prstGeom>
          <a:ln>
            <a:solidFill>
              <a:schemeClr val="bg1">
                <a:lumMod val="50000"/>
              </a:schemeClr>
            </a:solidFill>
          </a:ln>
        </p:spPr>
      </p:pic>
      <p:sp>
        <p:nvSpPr>
          <p:cNvPr id="5" name="TextBox 4">
            <a:extLst>
              <a:ext uri="{FF2B5EF4-FFF2-40B4-BE49-F238E27FC236}">
                <a16:creationId xmlns:a16="http://schemas.microsoft.com/office/drawing/2014/main" id="{6B6618AE-7E74-486B-8B41-0E95CA0CDE6A}"/>
              </a:ext>
            </a:extLst>
          </p:cNvPr>
          <p:cNvSpPr txBox="1"/>
          <p:nvPr/>
        </p:nvSpPr>
        <p:spPr>
          <a:xfrm>
            <a:off x="2286000" y="5345668"/>
            <a:ext cx="3386376" cy="369332"/>
          </a:xfrm>
          <a:prstGeom prst="rect">
            <a:avLst/>
          </a:prstGeom>
          <a:noFill/>
        </p:spPr>
        <p:txBody>
          <a:bodyPr wrap="none" rtlCol="0">
            <a:spAutoFit/>
          </a:bodyPr>
          <a:lstStyle/>
          <a:p>
            <a:r>
              <a:rPr lang="en-US" dirty="0"/>
              <a:t>Saturation = 38%; Value = 50%</a:t>
            </a:r>
          </a:p>
        </p:txBody>
      </p:sp>
      <p:sp>
        <p:nvSpPr>
          <p:cNvPr id="6" name="Rectangle 5">
            <a:extLst>
              <a:ext uri="{FF2B5EF4-FFF2-40B4-BE49-F238E27FC236}">
                <a16:creationId xmlns:a16="http://schemas.microsoft.com/office/drawing/2014/main" id="{61AE3A4C-5C6B-476E-9BEF-483DFFC0DE5C}"/>
              </a:ext>
            </a:extLst>
          </p:cNvPr>
          <p:cNvSpPr/>
          <p:nvPr/>
        </p:nvSpPr>
        <p:spPr>
          <a:xfrm>
            <a:off x="1905000" y="5301734"/>
            <a:ext cx="365760" cy="365760"/>
          </a:xfrm>
          <a:prstGeom prst="rect">
            <a:avLst/>
          </a:prstGeom>
          <a:solidFill>
            <a:srgbClr val="4FA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536D41-147C-4C5E-8650-B8786E2F178A}"/>
              </a:ext>
            </a:extLst>
          </p:cNvPr>
          <p:cNvSpPr/>
          <p:nvPr/>
        </p:nvSpPr>
        <p:spPr>
          <a:xfrm>
            <a:off x="1905000" y="5715000"/>
            <a:ext cx="365760" cy="365760"/>
          </a:xfrm>
          <a:prstGeom prst="rect">
            <a:avLst/>
          </a:prstGeom>
          <a:solidFill>
            <a:srgbClr val="236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5DEC211-3C66-4254-A70C-CF65683D6106}"/>
              </a:ext>
            </a:extLst>
          </p:cNvPr>
          <p:cNvSpPr txBox="1"/>
          <p:nvPr/>
        </p:nvSpPr>
        <p:spPr>
          <a:xfrm>
            <a:off x="2286000" y="5715000"/>
            <a:ext cx="3386376" cy="369332"/>
          </a:xfrm>
          <a:prstGeom prst="rect">
            <a:avLst/>
          </a:prstGeom>
          <a:noFill/>
        </p:spPr>
        <p:txBody>
          <a:bodyPr wrap="none" rtlCol="0">
            <a:spAutoFit/>
          </a:bodyPr>
          <a:lstStyle/>
          <a:p>
            <a:r>
              <a:rPr lang="en-US" dirty="0"/>
              <a:t>Saturation = 47%; Value = 25%</a:t>
            </a:r>
          </a:p>
        </p:txBody>
      </p:sp>
      <p:sp>
        <p:nvSpPr>
          <p:cNvPr id="9" name="Rectangle 8">
            <a:extLst>
              <a:ext uri="{FF2B5EF4-FFF2-40B4-BE49-F238E27FC236}">
                <a16:creationId xmlns:a16="http://schemas.microsoft.com/office/drawing/2014/main" id="{3879B317-8C80-4644-A448-7F6B6CDD7773}"/>
              </a:ext>
            </a:extLst>
          </p:cNvPr>
          <p:cNvSpPr/>
          <p:nvPr/>
        </p:nvSpPr>
        <p:spPr>
          <a:xfrm>
            <a:off x="685800" y="1905000"/>
            <a:ext cx="14478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2469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00"/>
            <a:ext cx="9144000" cy="914400"/>
          </a:xfrm>
        </p:spPr>
        <p:txBody>
          <a:bodyPr/>
          <a:lstStyle/>
          <a:p>
            <a:r>
              <a:rPr lang="en-US" dirty="0"/>
              <a:t>G4: Change the defaults</a:t>
            </a:r>
          </a:p>
        </p:txBody>
      </p:sp>
      <p:sp>
        <p:nvSpPr>
          <p:cNvPr id="12" name="TextBox 11"/>
          <p:cNvSpPr txBox="1"/>
          <p:nvPr/>
        </p:nvSpPr>
        <p:spPr>
          <a:xfrm>
            <a:off x="1295400" y="4267200"/>
            <a:ext cx="3048000" cy="762000"/>
          </a:xfrm>
          <a:prstGeom prst="rect">
            <a:avLst/>
          </a:prstGeom>
          <a:noFill/>
        </p:spPr>
        <p:txBody>
          <a:bodyPr wrap="square" rtlCol="0">
            <a:noAutofit/>
          </a:bodyPr>
          <a:lstStyle/>
          <a:p>
            <a:pPr algn="ctr"/>
            <a:r>
              <a:rPr lang="en-US" sz="2400" dirty="0">
                <a:latin typeface="Gill Sans MT" panose="020B0502020104020203" pitchFamily="34" charset="0"/>
              </a:rPr>
              <a:t>Default color scheme for Excel bar chart</a:t>
            </a:r>
          </a:p>
        </p:txBody>
      </p:sp>
      <p:sp>
        <p:nvSpPr>
          <p:cNvPr id="18" name="TextBox 17"/>
          <p:cNvSpPr txBox="1"/>
          <p:nvPr/>
        </p:nvSpPr>
        <p:spPr>
          <a:xfrm>
            <a:off x="4889310" y="4267200"/>
            <a:ext cx="3048000" cy="762000"/>
          </a:xfrm>
          <a:prstGeom prst="rect">
            <a:avLst/>
          </a:prstGeom>
          <a:noFill/>
        </p:spPr>
        <p:txBody>
          <a:bodyPr wrap="square" rtlCol="0">
            <a:noAutofit/>
          </a:bodyPr>
          <a:lstStyle/>
          <a:p>
            <a:pPr algn="ctr"/>
            <a:r>
              <a:rPr lang="en-US" sz="2400" dirty="0">
                <a:latin typeface="Gill Sans MT" panose="020B0502020104020203" pitchFamily="34" charset="0"/>
              </a:rPr>
              <a:t>In grayscale</a:t>
            </a:r>
          </a:p>
        </p:txBody>
      </p:sp>
      <p:grpSp>
        <p:nvGrpSpPr>
          <p:cNvPr id="3" name="Group 2" descr="Two bars using the default blue-red color scheme generated by Excel. ">
            <a:extLst>
              <a:ext uri="{FF2B5EF4-FFF2-40B4-BE49-F238E27FC236}">
                <a16:creationId xmlns:a16="http://schemas.microsoft.com/office/drawing/2014/main" id="{17072EB3-8C43-1A15-9584-C2B980D3A927}"/>
              </a:ext>
            </a:extLst>
          </p:cNvPr>
          <p:cNvGrpSpPr/>
          <p:nvPr/>
        </p:nvGrpSpPr>
        <p:grpSpPr>
          <a:xfrm>
            <a:off x="2286000" y="2286000"/>
            <a:ext cx="1066800" cy="1831848"/>
            <a:chOff x="2286000" y="2286000"/>
            <a:chExt cx="1066800" cy="1831848"/>
          </a:xfrm>
        </p:grpSpPr>
        <p:sp>
          <p:nvSpPr>
            <p:cNvPr id="9" name="Rectangle 8">
              <a:extLst>
                <a:ext uri="{FF2B5EF4-FFF2-40B4-BE49-F238E27FC236}">
                  <a16:creationId xmlns:a16="http://schemas.microsoft.com/office/drawing/2014/main" id="{54A1CEF0-8C85-4BDC-8092-3702F7A2A201}"/>
                </a:ext>
              </a:extLst>
            </p:cNvPr>
            <p:cNvSpPr/>
            <p:nvPr/>
          </p:nvSpPr>
          <p:spPr>
            <a:xfrm>
              <a:off x="2286000" y="2286000"/>
              <a:ext cx="533400" cy="1831848"/>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31FA15-9536-47F7-9DD8-78F75CD2D4FD}"/>
                </a:ext>
              </a:extLst>
            </p:cNvPr>
            <p:cNvSpPr/>
            <p:nvPr/>
          </p:nvSpPr>
          <p:spPr>
            <a:xfrm>
              <a:off x="2819400" y="3048000"/>
              <a:ext cx="533400" cy="1069848"/>
            </a:xfrm>
            <a:prstGeom prst="rec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descr="The same two bars printed in gray scale. They cannot be differentiated because their lightness values are the same. ">
            <a:extLst>
              <a:ext uri="{FF2B5EF4-FFF2-40B4-BE49-F238E27FC236}">
                <a16:creationId xmlns:a16="http://schemas.microsoft.com/office/drawing/2014/main" id="{CE4F525F-5C05-5C97-7822-CAE3ECF1BD7F}"/>
              </a:ext>
            </a:extLst>
          </p:cNvPr>
          <p:cNvGrpSpPr/>
          <p:nvPr/>
        </p:nvGrpSpPr>
        <p:grpSpPr>
          <a:xfrm>
            <a:off x="5791200" y="2286000"/>
            <a:ext cx="1066800" cy="1831848"/>
            <a:chOff x="5791200" y="2286000"/>
            <a:chExt cx="1066800" cy="1831848"/>
          </a:xfrm>
        </p:grpSpPr>
        <p:sp>
          <p:nvSpPr>
            <p:cNvPr id="14" name="Rectangle 13">
              <a:extLst>
                <a:ext uri="{FF2B5EF4-FFF2-40B4-BE49-F238E27FC236}">
                  <a16:creationId xmlns:a16="http://schemas.microsoft.com/office/drawing/2014/main" id="{EE692800-4B68-418D-8221-434CED7AE187}"/>
                </a:ext>
              </a:extLst>
            </p:cNvPr>
            <p:cNvSpPr/>
            <p:nvPr/>
          </p:nvSpPr>
          <p:spPr>
            <a:xfrm>
              <a:off x="5791200" y="2286000"/>
              <a:ext cx="533400" cy="1831848"/>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F4DE399-8AF7-4EFD-B8E4-F5778DA74F0C}"/>
                </a:ext>
              </a:extLst>
            </p:cNvPr>
            <p:cNvSpPr/>
            <p:nvPr/>
          </p:nvSpPr>
          <p:spPr>
            <a:xfrm>
              <a:off x="6324600" y="3048000"/>
              <a:ext cx="533400" cy="1069848"/>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65129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486400" y="1139952"/>
            <a:ext cx="2286000" cy="5573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04800" y="4307695"/>
            <a:ext cx="2933700" cy="838200"/>
          </a:xfrm>
          <a:prstGeom prst="rect">
            <a:avLst/>
          </a:prstGeom>
          <a:noFill/>
        </p:spPr>
        <p:txBody>
          <a:bodyPr wrap="square" rtlCol="0">
            <a:noAutofit/>
          </a:bodyPr>
          <a:lstStyle/>
          <a:p>
            <a:pPr algn="ctr"/>
            <a:r>
              <a:rPr lang="en-US" sz="2200" dirty="0">
                <a:latin typeface="Gill Sans MT" panose="020B0502020104020203" pitchFamily="34" charset="0"/>
              </a:rPr>
              <a:t>Use monochromatic scheme for harmony</a:t>
            </a:r>
          </a:p>
        </p:txBody>
      </p:sp>
      <p:grpSp>
        <p:nvGrpSpPr>
          <p:cNvPr id="2" name="Group 1" descr="Two bars using a monochromatic blue color scheme. Simple and creates visual harmony. ">
            <a:extLst>
              <a:ext uri="{FF2B5EF4-FFF2-40B4-BE49-F238E27FC236}">
                <a16:creationId xmlns:a16="http://schemas.microsoft.com/office/drawing/2014/main" id="{B5187FB7-03C8-9955-F823-3CCD6634B5C0}"/>
              </a:ext>
            </a:extLst>
          </p:cNvPr>
          <p:cNvGrpSpPr/>
          <p:nvPr/>
        </p:nvGrpSpPr>
        <p:grpSpPr>
          <a:xfrm>
            <a:off x="1219200" y="2329543"/>
            <a:ext cx="1066800" cy="1831848"/>
            <a:chOff x="1219200" y="2329543"/>
            <a:chExt cx="1066800" cy="1831848"/>
          </a:xfrm>
        </p:grpSpPr>
        <p:sp>
          <p:nvSpPr>
            <p:cNvPr id="3" name="Rectangle 2">
              <a:extLst>
                <a:ext uri="{FF2B5EF4-FFF2-40B4-BE49-F238E27FC236}">
                  <a16:creationId xmlns:a16="http://schemas.microsoft.com/office/drawing/2014/main" id="{923DEDCE-325F-4FD1-BC9C-1F31E7D5860B}"/>
                </a:ext>
              </a:extLst>
            </p:cNvPr>
            <p:cNvSpPr/>
            <p:nvPr/>
          </p:nvSpPr>
          <p:spPr>
            <a:xfrm>
              <a:off x="1219200" y="2329543"/>
              <a:ext cx="533400" cy="1831848"/>
            </a:xfrm>
            <a:prstGeom prst="rect">
              <a:avLst/>
            </a:prstGeom>
            <a:solidFill>
              <a:srgbClr val="274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29CE80F-2239-46B2-B419-8B519B70F657}"/>
                </a:ext>
              </a:extLst>
            </p:cNvPr>
            <p:cNvSpPr/>
            <p:nvPr/>
          </p:nvSpPr>
          <p:spPr>
            <a:xfrm>
              <a:off x="1752600" y="3091543"/>
              <a:ext cx="533400" cy="1069848"/>
            </a:xfrm>
            <a:prstGeom prst="rect">
              <a:avLst/>
            </a:prstGeom>
            <a:solidFill>
              <a:srgbClr val="B1C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descr="Two bars shown in a monochromatic gray scale color scheme.">
            <a:extLst>
              <a:ext uri="{FF2B5EF4-FFF2-40B4-BE49-F238E27FC236}">
                <a16:creationId xmlns:a16="http://schemas.microsoft.com/office/drawing/2014/main" id="{2D5AA06F-AB80-BDC5-DEE8-6F81AC3FD2A4}"/>
              </a:ext>
            </a:extLst>
          </p:cNvPr>
          <p:cNvGrpSpPr/>
          <p:nvPr/>
        </p:nvGrpSpPr>
        <p:grpSpPr>
          <a:xfrm>
            <a:off x="7010400" y="2329543"/>
            <a:ext cx="1066800" cy="1831848"/>
            <a:chOff x="7010400" y="2329543"/>
            <a:chExt cx="1066800" cy="1831848"/>
          </a:xfrm>
        </p:grpSpPr>
        <p:sp>
          <p:nvSpPr>
            <p:cNvPr id="12" name="Rectangle 11">
              <a:extLst>
                <a:ext uri="{FF2B5EF4-FFF2-40B4-BE49-F238E27FC236}">
                  <a16:creationId xmlns:a16="http://schemas.microsoft.com/office/drawing/2014/main" id="{03DE193D-0849-4262-BE26-8EAE734C2C8F}"/>
                </a:ext>
              </a:extLst>
            </p:cNvPr>
            <p:cNvSpPr/>
            <p:nvPr/>
          </p:nvSpPr>
          <p:spPr>
            <a:xfrm>
              <a:off x="7010400" y="2329543"/>
              <a:ext cx="533400" cy="1831848"/>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C03340-6DCA-4E1A-B5BC-7CFDA08588F6}"/>
                </a:ext>
              </a:extLst>
            </p:cNvPr>
            <p:cNvSpPr/>
            <p:nvPr/>
          </p:nvSpPr>
          <p:spPr>
            <a:xfrm>
              <a:off x="7543800" y="3091543"/>
              <a:ext cx="533400" cy="1069848"/>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49CBE67C-FE85-454A-82F8-D60E4BCE12AD}"/>
              </a:ext>
            </a:extLst>
          </p:cNvPr>
          <p:cNvSpPr txBox="1"/>
          <p:nvPr/>
        </p:nvSpPr>
        <p:spPr>
          <a:xfrm>
            <a:off x="3429001" y="4307695"/>
            <a:ext cx="2590799" cy="838200"/>
          </a:xfrm>
          <a:prstGeom prst="rect">
            <a:avLst/>
          </a:prstGeom>
          <a:noFill/>
        </p:spPr>
        <p:txBody>
          <a:bodyPr wrap="square" rtlCol="0">
            <a:noAutofit/>
          </a:bodyPr>
          <a:lstStyle/>
          <a:p>
            <a:pPr algn="ctr"/>
            <a:r>
              <a:rPr lang="en-US" sz="2200" dirty="0">
                <a:latin typeface="Gill Sans MT" panose="020B0502020104020203" pitchFamily="34" charset="0"/>
              </a:rPr>
              <a:t>Use complementary scheme for contrast</a:t>
            </a:r>
          </a:p>
        </p:txBody>
      </p:sp>
      <p:grpSp>
        <p:nvGrpSpPr>
          <p:cNvPr id="4" name="Group 3" descr="Two bars using a complementary color scheme. Best used when you want to draw attention to the items represented by the warm color.">
            <a:extLst>
              <a:ext uri="{FF2B5EF4-FFF2-40B4-BE49-F238E27FC236}">
                <a16:creationId xmlns:a16="http://schemas.microsoft.com/office/drawing/2014/main" id="{79708806-0618-06D5-B337-8253E3194B1F}"/>
              </a:ext>
            </a:extLst>
          </p:cNvPr>
          <p:cNvGrpSpPr/>
          <p:nvPr/>
        </p:nvGrpSpPr>
        <p:grpSpPr>
          <a:xfrm>
            <a:off x="4152900" y="2329543"/>
            <a:ext cx="1066800" cy="1831848"/>
            <a:chOff x="4152900" y="2329543"/>
            <a:chExt cx="1066800" cy="1831848"/>
          </a:xfrm>
        </p:grpSpPr>
        <p:sp>
          <p:nvSpPr>
            <p:cNvPr id="17" name="Rectangle 16">
              <a:extLst>
                <a:ext uri="{FF2B5EF4-FFF2-40B4-BE49-F238E27FC236}">
                  <a16:creationId xmlns:a16="http://schemas.microsoft.com/office/drawing/2014/main" id="{9830E7AD-B8AE-40AD-8E67-0EBCCEC66A4F}"/>
                </a:ext>
              </a:extLst>
            </p:cNvPr>
            <p:cNvSpPr/>
            <p:nvPr/>
          </p:nvSpPr>
          <p:spPr>
            <a:xfrm>
              <a:off x="4152900" y="2329543"/>
              <a:ext cx="533400" cy="1831848"/>
            </a:xfrm>
            <a:prstGeom prst="rect">
              <a:avLst/>
            </a:prstGeom>
            <a:solidFill>
              <a:srgbClr val="EF7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409B16-577D-4FB5-AB5C-1A0C9759CB98}"/>
                </a:ext>
              </a:extLst>
            </p:cNvPr>
            <p:cNvSpPr/>
            <p:nvPr/>
          </p:nvSpPr>
          <p:spPr>
            <a:xfrm>
              <a:off x="4686300" y="3091543"/>
              <a:ext cx="533400" cy="1069848"/>
            </a:xfrm>
            <a:prstGeom prst="rect">
              <a:avLst/>
            </a:prstGeom>
            <a:solidFill>
              <a:srgbClr val="B1C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1E3068E1-BC59-4A2D-813D-09E0C0EBBCB4}"/>
              </a:ext>
            </a:extLst>
          </p:cNvPr>
          <p:cNvSpPr txBox="1"/>
          <p:nvPr/>
        </p:nvSpPr>
        <p:spPr>
          <a:xfrm>
            <a:off x="6248400" y="4307695"/>
            <a:ext cx="2438400" cy="841248"/>
          </a:xfrm>
          <a:prstGeom prst="rect">
            <a:avLst/>
          </a:prstGeom>
          <a:noFill/>
        </p:spPr>
        <p:txBody>
          <a:bodyPr wrap="square" rtlCol="0">
            <a:noAutofit/>
          </a:bodyPr>
          <a:lstStyle/>
          <a:p>
            <a:pPr algn="ctr"/>
            <a:r>
              <a:rPr lang="en-US" sz="2200" dirty="0">
                <a:latin typeface="Gill Sans MT" panose="020B0502020104020203" pitchFamily="34" charset="0"/>
              </a:rPr>
              <a:t>Both schemes work in grayscale</a:t>
            </a:r>
          </a:p>
        </p:txBody>
      </p:sp>
    </p:spTree>
    <p:extLst>
      <p:ext uri="{BB962C8B-B14F-4D97-AF65-F5344CB8AC3E}">
        <p14:creationId xmlns:p14="http://schemas.microsoft.com/office/powerpoint/2010/main" val="3325201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1BBA06-F0B7-41E1-BE99-C809A692476A}"/>
              </a:ext>
            </a:extLst>
          </p:cNvPr>
          <p:cNvSpPr>
            <a:spLocks noGrp="1"/>
          </p:cNvSpPr>
          <p:nvPr>
            <p:ph type="title"/>
          </p:nvPr>
        </p:nvSpPr>
        <p:spPr>
          <a:xfrm>
            <a:off x="0" y="0"/>
            <a:ext cx="9144000" cy="914400"/>
          </a:xfrm>
        </p:spPr>
        <p:txBody>
          <a:bodyPr/>
          <a:lstStyle/>
          <a:p>
            <a:r>
              <a:rPr lang="en-US" dirty="0"/>
              <a:t>Learning Goals</a:t>
            </a:r>
          </a:p>
        </p:txBody>
      </p:sp>
      <p:graphicFrame>
        <p:nvGraphicFramePr>
          <p:cNvPr id="6" name="Content Placeholder 2">
            <a:extLst>
              <a:ext uri="{FF2B5EF4-FFF2-40B4-BE49-F238E27FC236}">
                <a16:creationId xmlns:a16="http://schemas.microsoft.com/office/drawing/2014/main" id="{B28889FC-A4BC-4EDB-8C58-59782AEE7B84}"/>
              </a:ext>
            </a:extLst>
          </p:cNvPr>
          <p:cNvGraphicFramePr>
            <a:graphicFrameLocks/>
          </p:cNvGraphicFramePr>
          <p:nvPr>
            <p:extLst>
              <p:ext uri="{D42A27DB-BD31-4B8C-83A1-F6EECF244321}">
                <p14:modId xmlns:p14="http://schemas.microsoft.com/office/powerpoint/2010/main" val="3727716586"/>
              </p:ext>
            </p:extLst>
          </p:nvPr>
        </p:nvGraphicFramePr>
        <p:xfrm>
          <a:off x="228600" y="1295400"/>
          <a:ext cx="8686800" cy="50927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5263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G5:  Use color to draw attention</a:t>
            </a:r>
          </a:p>
        </p:txBody>
      </p:sp>
      <p:pic>
        <p:nvPicPr>
          <p:cNvPr id="6146" name="Picture 2" descr="The mint website demonstrating the use of a warm accent color to draw attention to a Call for Action button. "/>
          <p:cNvPicPr>
            <a:picLocks noChangeAspect="1" noChangeArrowheads="1"/>
          </p:cNvPicPr>
          <p:nvPr/>
        </p:nvPicPr>
        <p:blipFill rotWithShape="1">
          <a:blip r:embed="rId3">
            <a:extLst>
              <a:ext uri="{28A0092B-C50C-407E-A947-70E740481C1C}">
                <a14:useLocalDpi xmlns:a14="http://schemas.microsoft.com/office/drawing/2010/main" val="0"/>
              </a:ext>
            </a:extLst>
          </a:blip>
          <a:srcRect t="21360"/>
          <a:stretch/>
        </p:blipFill>
        <p:spPr bwMode="auto">
          <a:xfrm>
            <a:off x="457200" y="2057400"/>
            <a:ext cx="835382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9085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he dialog uses the color red to indicate a successful outcome, contradicting its typical meaning of error. "/>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862" t="20717" r="10143" b="25373"/>
          <a:stretch/>
        </p:blipFill>
        <p:spPr bwMode="auto">
          <a:xfrm>
            <a:off x="1676400" y="2075793"/>
            <a:ext cx="6125969" cy="3258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G6:  Be Consistent with Expectations</a:t>
            </a:r>
          </a:p>
        </p:txBody>
      </p:sp>
      <p:sp>
        <p:nvSpPr>
          <p:cNvPr id="4" name="TextBox 3"/>
          <p:cNvSpPr txBox="1"/>
          <p:nvPr/>
        </p:nvSpPr>
        <p:spPr>
          <a:xfrm>
            <a:off x="4413474" y="6581001"/>
            <a:ext cx="4730526" cy="276999"/>
          </a:xfrm>
          <a:prstGeom prst="rect">
            <a:avLst/>
          </a:prstGeom>
          <a:noFill/>
        </p:spPr>
        <p:txBody>
          <a:bodyPr wrap="none" rtlCol="0">
            <a:spAutoFit/>
          </a:bodyPr>
          <a:lstStyle/>
          <a:p>
            <a:r>
              <a:rPr lang="en-US" sz="1200" dirty="0"/>
              <a:t>Example borrowed from Rob Miller’s course notes on visual design</a:t>
            </a:r>
          </a:p>
        </p:txBody>
      </p:sp>
    </p:spTree>
    <p:extLst>
      <p:ext uri="{BB962C8B-B14F-4D97-AF65-F5344CB8AC3E}">
        <p14:creationId xmlns:p14="http://schemas.microsoft.com/office/powerpoint/2010/main" val="858986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e new New York skyline. It maps the color Blue to indicate buildings recently completed, the color Yellow to indicate buildings in-progress, and the color Orange to indicate buildings in the planning stage. "/>
          <p:cNvPicPr>
            <a:picLocks noChangeAspect="1"/>
          </p:cNvPicPr>
          <p:nvPr/>
        </p:nvPicPr>
        <p:blipFill rotWithShape="1">
          <a:blip r:embed="rId3"/>
          <a:srcRect l="20001" t="22549" r="20416"/>
          <a:stretch/>
        </p:blipFill>
        <p:spPr>
          <a:xfrm>
            <a:off x="1923712" y="1048510"/>
            <a:ext cx="5296575" cy="3657600"/>
          </a:xfrm>
          <a:prstGeom prst="rect">
            <a:avLst/>
          </a:prstGeom>
          <a:ln>
            <a:solidFill>
              <a:schemeClr val="bg1">
                <a:lumMod val="50000"/>
              </a:schemeClr>
            </a:solidFill>
          </a:ln>
        </p:spPr>
      </p:pic>
      <p:sp>
        <p:nvSpPr>
          <p:cNvPr id="5" name="TextBox 4"/>
          <p:cNvSpPr txBox="1"/>
          <p:nvPr/>
        </p:nvSpPr>
        <p:spPr>
          <a:xfrm>
            <a:off x="381000" y="4953000"/>
            <a:ext cx="8610600" cy="907941"/>
          </a:xfrm>
          <a:prstGeom prst="rect">
            <a:avLst/>
          </a:prstGeom>
          <a:noFill/>
        </p:spPr>
        <p:txBody>
          <a:bodyPr wrap="square" rtlCol="0">
            <a:spAutoFit/>
          </a:bodyPr>
          <a:lstStyle/>
          <a:p>
            <a:pPr marL="577850" indent="-577850">
              <a:spcBef>
                <a:spcPts val="600"/>
              </a:spcBef>
            </a:pPr>
            <a:r>
              <a:rPr lang="en-US" sz="2400" dirty="0">
                <a:latin typeface="Gill Sans MT" panose="020B0502020104020203" pitchFamily="34" charset="0"/>
              </a:rPr>
              <a:t>a) Which of the color schemes discussed was applied (if any)? </a:t>
            </a:r>
          </a:p>
          <a:p>
            <a:pPr marL="577850" indent="-577850">
              <a:spcBef>
                <a:spcPts val="600"/>
              </a:spcBef>
            </a:pPr>
            <a:r>
              <a:rPr lang="en-US" sz="2400" dirty="0">
                <a:latin typeface="Gill Sans MT" panose="020B0502020104020203" pitchFamily="34" charset="0"/>
              </a:rPr>
              <a:t>b) How else do the color choices satisfy the guidelines discussed?</a:t>
            </a:r>
          </a:p>
        </p:txBody>
      </p:sp>
      <p:sp>
        <p:nvSpPr>
          <p:cNvPr id="3" name="Rectangle 2">
            <a:extLst>
              <a:ext uri="{FF2B5EF4-FFF2-40B4-BE49-F238E27FC236}">
                <a16:creationId xmlns:a16="http://schemas.microsoft.com/office/drawing/2014/main" id="{5B20DEEC-8315-4B97-9DC1-4FDB89E05C84}"/>
              </a:ext>
            </a:extLst>
          </p:cNvPr>
          <p:cNvSpPr/>
          <p:nvPr/>
        </p:nvSpPr>
        <p:spPr>
          <a:xfrm>
            <a:off x="3200400" y="6554107"/>
            <a:ext cx="6172200" cy="276999"/>
          </a:xfrm>
          <a:prstGeom prst="rect">
            <a:avLst/>
          </a:prstGeom>
        </p:spPr>
        <p:txBody>
          <a:bodyPr wrap="square">
            <a:spAutoFit/>
          </a:bodyPr>
          <a:lstStyle/>
          <a:p>
            <a:r>
              <a:rPr lang="en-US" sz="1200" dirty="0"/>
              <a:t>https://www.nationalgeographic.com/new-york-city-skyline-tallest-midtown-manhattan/</a:t>
            </a:r>
          </a:p>
        </p:txBody>
      </p:sp>
      <p:sp>
        <p:nvSpPr>
          <p:cNvPr id="4" name="Title 3">
            <a:extLst>
              <a:ext uri="{FF2B5EF4-FFF2-40B4-BE49-F238E27FC236}">
                <a16:creationId xmlns:a16="http://schemas.microsoft.com/office/drawing/2014/main" id="{7B14F39D-6F6B-4034-8AB4-46FED885C540}"/>
              </a:ext>
            </a:extLst>
          </p:cNvPr>
          <p:cNvSpPr>
            <a:spLocks noGrp="1"/>
          </p:cNvSpPr>
          <p:nvPr>
            <p:ph type="title"/>
          </p:nvPr>
        </p:nvSpPr>
        <p:spPr/>
        <p:txBody>
          <a:bodyPr/>
          <a:lstStyle/>
          <a:p>
            <a:r>
              <a:rPr lang="en-US" dirty="0"/>
              <a:t>Activity 2</a:t>
            </a:r>
          </a:p>
        </p:txBody>
      </p:sp>
    </p:spTree>
    <p:extLst>
      <p:ext uri="{BB962C8B-B14F-4D97-AF65-F5344CB8AC3E}">
        <p14:creationId xmlns:p14="http://schemas.microsoft.com/office/powerpoint/2010/main" val="1978714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914400"/>
          </a:xfrm>
        </p:spPr>
        <p:txBody>
          <a:bodyPr/>
          <a:lstStyle/>
          <a:p>
            <a:r>
              <a:rPr lang="en-US" dirty="0"/>
              <a:t>Composition Guidelines</a:t>
            </a:r>
          </a:p>
        </p:txBody>
      </p:sp>
      <p:sp>
        <p:nvSpPr>
          <p:cNvPr id="3" name="Content Placeholder 2"/>
          <p:cNvSpPr>
            <a:spLocks noGrp="1"/>
          </p:cNvSpPr>
          <p:nvPr>
            <p:ph idx="1"/>
          </p:nvPr>
        </p:nvSpPr>
        <p:spPr>
          <a:xfrm>
            <a:off x="3327400" y="2070100"/>
            <a:ext cx="5334000" cy="3992563"/>
          </a:xfrm>
        </p:spPr>
        <p:txBody>
          <a:bodyPr/>
          <a:lstStyle/>
          <a:p>
            <a:pPr marL="0" indent="0">
              <a:buNone/>
            </a:pPr>
            <a:r>
              <a:rPr lang="en-US" b="0" dirty="0"/>
              <a:t>Simplify</a:t>
            </a:r>
          </a:p>
          <a:p>
            <a:pPr marL="0" indent="0">
              <a:buNone/>
            </a:pPr>
            <a:r>
              <a:rPr lang="en-US" b="0" dirty="0"/>
              <a:t>Contrast</a:t>
            </a:r>
          </a:p>
          <a:p>
            <a:pPr marL="0" indent="0">
              <a:buNone/>
            </a:pPr>
            <a:r>
              <a:rPr lang="en-US" b="0" dirty="0"/>
              <a:t>Repetition</a:t>
            </a:r>
          </a:p>
          <a:p>
            <a:pPr marL="0" indent="0">
              <a:buNone/>
            </a:pPr>
            <a:r>
              <a:rPr lang="en-US" b="0" dirty="0"/>
              <a:t>Alignment</a:t>
            </a:r>
          </a:p>
          <a:p>
            <a:pPr marL="0" indent="0">
              <a:buNone/>
            </a:pPr>
            <a:r>
              <a:rPr lang="en-US" b="0" dirty="0"/>
              <a:t>Proximity</a:t>
            </a:r>
          </a:p>
          <a:p>
            <a:pPr marL="0" indent="0">
              <a:buNone/>
            </a:pPr>
            <a:r>
              <a:rPr lang="en-US" b="0" dirty="0"/>
              <a:t>Balance and symmetry</a:t>
            </a:r>
          </a:p>
          <a:p>
            <a:pPr marL="0" indent="0">
              <a:buNone/>
            </a:pPr>
            <a:endParaRPr lang="en-US" b="0" dirty="0"/>
          </a:p>
        </p:txBody>
      </p:sp>
    </p:spTree>
    <p:extLst>
      <p:ext uri="{BB962C8B-B14F-4D97-AF65-F5344CB8AC3E}">
        <p14:creationId xmlns:p14="http://schemas.microsoft.com/office/powerpoint/2010/main" val="2564670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G1:  Simplify</a:t>
            </a:r>
          </a:p>
        </p:txBody>
      </p:sp>
      <p:sp>
        <p:nvSpPr>
          <p:cNvPr id="4" name="Rectangle 3"/>
          <p:cNvSpPr/>
          <p:nvPr/>
        </p:nvSpPr>
        <p:spPr>
          <a:xfrm>
            <a:off x="838200" y="2209800"/>
            <a:ext cx="7391400" cy="2923877"/>
          </a:xfrm>
          <a:prstGeom prst="rect">
            <a:avLst/>
          </a:prstGeom>
        </p:spPr>
        <p:txBody>
          <a:bodyPr wrap="square">
            <a:spAutoFit/>
          </a:bodyPr>
          <a:lstStyle/>
          <a:p>
            <a:r>
              <a:rPr lang="en-US" sz="3200" dirty="0">
                <a:latin typeface="Arial" pitchFamily="34" charset="0"/>
                <a:cs typeface="Arial" pitchFamily="34" charset="0"/>
              </a:rPr>
              <a:t>“You know you’ve achieved perfection in design, not when you have nothing more to add, but when you have nothing more to </a:t>
            </a:r>
            <a:r>
              <a:rPr lang="en-US" sz="3200" dirty="0">
                <a:solidFill>
                  <a:srgbClr val="FF0000"/>
                </a:solidFill>
                <a:latin typeface="Arial" pitchFamily="34" charset="0"/>
                <a:cs typeface="Arial" pitchFamily="34" charset="0"/>
              </a:rPr>
              <a:t>take away</a:t>
            </a:r>
            <a:r>
              <a:rPr lang="en-US" sz="3200" dirty="0">
                <a:latin typeface="Arial" pitchFamily="34" charset="0"/>
                <a:cs typeface="Arial" pitchFamily="34" charset="0"/>
              </a:rPr>
              <a:t>.”</a:t>
            </a:r>
          </a:p>
          <a:p>
            <a:endParaRPr lang="en-US" sz="2800" dirty="0">
              <a:latin typeface="Gill Sans MT" pitchFamily="34" charset="0"/>
            </a:endParaRPr>
          </a:p>
          <a:p>
            <a:r>
              <a:rPr lang="en-US" sz="2800" i="1" dirty="0">
                <a:latin typeface="Gill Sans MT" pitchFamily="34" charset="0"/>
              </a:rPr>
              <a:t>		 </a:t>
            </a:r>
            <a:r>
              <a:rPr lang="en-US" sz="2400" i="1" dirty="0">
                <a:latin typeface="Gill Sans MT" pitchFamily="34" charset="0"/>
              </a:rPr>
              <a:t>- </a:t>
            </a:r>
            <a:r>
              <a:rPr lang="en-US" sz="2400" dirty="0" err="1">
                <a:latin typeface="Gill Sans MT" pitchFamily="34" charset="0"/>
              </a:rPr>
              <a:t>Anotine</a:t>
            </a:r>
            <a:r>
              <a:rPr lang="en-US" sz="2400" dirty="0">
                <a:latin typeface="Gill Sans MT" pitchFamily="34" charset="0"/>
              </a:rPr>
              <a:t> de Saint-Exupery (1900 – 1944)</a:t>
            </a:r>
          </a:p>
        </p:txBody>
      </p:sp>
    </p:spTree>
    <p:extLst>
      <p:ext uri="{BB962C8B-B14F-4D97-AF65-F5344CB8AC3E}">
        <p14:creationId xmlns:p14="http://schemas.microsoft.com/office/powerpoint/2010/main" val="3636523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 Reduction</a:t>
            </a:r>
          </a:p>
        </p:txBody>
      </p:sp>
      <p:graphicFrame>
        <p:nvGraphicFramePr>
          <p:cNvPr id="6" name="Chart 5" descr="A bart chart with the chart junk removed creating a simpler and easier to understand chart. "/>
          <p:cNvGraphicFramePr>
            <a:graphicFrameLocks/>
          </p:cNvGraphicFramePr>
          <p:nvPr>
            <p:extLst>
              <p:ext uri="{D42A27DB-BD31-4B8C-83A1-F6EECF244321}">
                <p14:modId xmlns:p14="http://schemas.microsoft.com/office/powerpoint/2010/main" val="4124165846"/>
              </p:ext>
            </p:extLst>
          </p:nvPr>
        </p:nvGraphicFramePr>
        <p:xfrm>
          <a:off x="4857307" y="1965960"/>
          <a:ext cx="4267200" cy="2539637"/>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Straight Connector 8"/>
          <p:cNvCxnSpPr/>
          <p:nvPr/>
        </p:nvCxnSpPr>
        <p:spPr>
          <a:xfrm>
            <a:off x="5256224" y="3688543"/>
            <a:ext cx="3352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349902" y="3179134"/>
            <a:ext cx="3352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7" name="Chart 6" descr="A bar chart with a significant amount of the chart junk added by tools like Powerpoint by default. "/>
          <p:cNvGraphicFramePr>
            <a:graphicFrameLocks/>
          </p:cNvGraphicFramePr>
          <p:nvPr>
            <p:extLst>
              <p:ext uri="{D42A27DB-BD31-4B8C-83A1-F6EECF244321}">
                <p14:modId xmlns:p14="http://schemas.microsoft.com/office/powerpoint/2010/main" val="3168083928"/>
              </p:ext>
            </p:extLst>
          </p:nvPr>
        </p:nvGraphicFramePr>
        <p:xfrm>
          <a:off x="228600" y="1965960"/>
          <a:ext cx="4267200" cy="253963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18445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 Combination</a:t>
            </a:r>
          </a:p>
        </p:txBody>
      </p:sp>
      <p:sp>
        <p:nvSpPr>
          <p:cNvPr id="4" name="TextBox 3"/>
          <p:cNvSpPr txBox="1"/>
          <p:nvPr/>
        </p:nvSpPr>
        <p:spPr>
          <a:xfrm>
            <a:off x="2849875" y="1752600"/>
            <a:ext cx="1249060" cy="369332"/>
          </a:xfrm>
          <a:prstGeom prst="rect">
            <a:avLst/>
          </a:prstGeom>
          <a:noFill/>
        </p:spPr>
        <p:txBody>
          <a:bodyPr wrap="none" rtlCol="0">
            <a:spAutoFit/>
          </a:bodyPr>
          <a:lstStyle/>
          <a:p>
            <a:r>
              <a:rPr lang="en-US" b="1" dirty="0"/>
              <a:t>Scroll bar</a:t>
            </a:r>
          </a:p>
        </p:txBody>
      </p:sp>
      <p:pic>
        <p:nvPicPr>
          <p:cNvPr id="1029" name="Picture 5" descr="A scroll bar combines changing the viewport, indicating the position of the viewport, and the amount of content in the document. "/>
          <p:cNvPicPr>
            <a:picLocks noChangeAspect="1" noChangeArrowheads="1"/>
          </p:cNvPicPr>
          <p:nvPr/>
        </p:nvPicPr>
        <p:blipFill rotWithShape="1">
          <a:blip r:embed="rId3">
            <a:extLst>
              <a:ext uri="{28A0092B-C50C-407E-A947-70E740481C1C}">
                <a14:useLocalDpi xmlns:a14="http://schemas.microsoft.com/office/drawing/2010/main" val="0"/>
              </a:ext>
            </a:extLst>
          </a:blip>
          <a:srcRect l="1428" t="92942" r="1428" b="1122"/>
          <a:stretch/>
        </p:blipFill>
        <p:spPr bwMode="auto">
          <a:xfrm>
            <a:off x="2849875" y="2151468"/>
            <a:ext cx="4088037"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b="92651"/>
          <a:stretch/>
        </p:blipFill>
        <p:spPr bwMode="auto">
          <a:xfrm>
            <a:off x="2849875" y="5029200"/>
            <a:ext cx="3399046"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849875" y="4630388"/>
            <a:ext cx="1078180" cy="369332"/>
          </a:xfrm>
          <a:prstGeom prst="rect">
            <a:avLst/>
          </a:prstGeom>
          <a:noFill/>
        </p:spPr>
        <p:txBody>
          <a:bodyPr wrap="none" rtlCol="0">
            <a:spAutoFit/>
          </a:bodyPr>
          <a:lstStyle/>
          <a:p>
            <a:r>
              <a:rPr lang="en-US" b="1" dirty="0"/>
              <a:t>Title bar</a:t>
            </a:r>
          </a:p>
        </p:txBody>
      </p:sp>
    </p:spTree>
    <p:extLst>
      <p:ext uri="{BB962C8B-B14F-4D97-AF65-F5344CB8AC3E}">
        <p14:creationId xmlns:p14="http://schemas.microsoft.com/office/powerpoint/2010/main" val="1119168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G2:  Contrast</a:t>
            </a:r>
          </a:p>
        </p:txBody>
      </p:sp>
      <p:sp>
        <p:nvSpPr>
          <p:cNvPr id="3" name="Content Placeholder 2"/>
          <p:cNvSpPr>
            <a:spLocks noGrp="1"/>
          </p:cNvSpPr>
          <p:nvPr>
            <p:ph idx="1"/>
          </p:nvPr>
        </p:nvSpPr>
        <p:spPr/>
        <p:txBody>
          <a:bodyPr/>
          <a:lstStyle/>
          <a:p>
            <a:r>
              <a:rPr lang="en-US" dirty="0"/>
              <a:t>Direct user attention to design elements</a:t>
            </a:r>
          </a:p>
          <a:p>
            <a:pPr lvl="1"/>
            <a:r>
              <a:rPr lang="en-US" dirty="0"/>
              <a:t>choose appropriate visual variable(s)</a:t>
            </a:r>
          </a:p>
          <a:p>
            <a:pPr lvl="1"/>
            <a:r>
              <a:rPr lang="en-US" dirty="0"/>
              <a:t>exploit the full range (or length) of the variable</a:t>
            </a:r>
          </a:p>
          <a:p>
            <a:pPr lvl="1"/>
            <a:r>
              <a:rPr lang="en-US" dirty="0"/>
              <a:t>distribute to maximize perceptual distinction</a:t>
            </a:r>
          </a:p>
          <a:p>
            <a:pPr lvl="1"/>
            <a:endParaRPr lang="en-US" dirty="0"/>
          </a:p>
          <a:p>
            <a:r>
              <a:rPr lang="en-US" dirty="0"/>
              <a:t>Use sparingly</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036229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The web page of the Guggenheim. The word Guggenheim is in very large point size creating visual contrast with the other content on the page."/>
          <p:cNvPicPr>
            <a:picLocks noChangeAspect="1" noChangeArrowheads="1"/>
          </p:cNvPicPr>
          <p:nvPr/>
        </p:nvPicPr>
        <p:blipFill rotWithShape="1">
          <a:blip r:embed="rId3">
            <a:extLst>
              <a:ext uri="{28A0092B-C50C-407E-A947-70E740481C1C}">
                <a14:useLocalDpi xmlns:a14="http://schemas.microsoft.com/office/drawing/2010/main" val="0"/>
              </a:ext>
            </a:extLst>
          </a:blip>
          <a:srcRect l="7156" t="21614" r="8404" b="3732"/>
          <a:stretch/>
        </p:blipFill>
        <p:spPr bwMode="auto">
          <a:xfrm>
            <a:off x="183931" y="766948"/>
            <a:ext cx="8847117" cy="517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74556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G3:  Repetition</a:t>
            </a:r>
          </a:p>
        </p:txBody>
      </p:sp>
      <p:sp>
        <p:nvSpPr>
          <p:cNvPr id="3" name="Content Placeholder 2"/>
          <p:cNvSpPr>
            <a:spLocks noGrp="1"/>
          </p:cNvSpPr>
          <p:nvPr>
            <p:ph idx="1"/>
          </p:nvPr>
        </p:nvSpPr>
        <p:spPr/>
        <p:txBody>
          <a:bodyPr/>
          <a:lstStyle/>
          <a:p>
            <a:r>
              <a:rPr lang="en-US" dirty="0"/>
              <a:t>Repeat variable values such as hues, shapes, sizes, and positions; and patterns  </a:t>
            </a:r>
          </a:p>
          <a:p>
            <a:pPr lvl="1"/>
            <a:r>
              <a:rPr lang="en-US" dirty="0"/>
              <a:t>promotes unity, cohesiveness, and consistency </a:t>
            </a:r>
          </a:p>
        </p:txBody>
      </p:sp>
    </p:spTree>
    <p:extLst>
      <p:ext uri="{BB962C8B-B14F-4D97-AF65-F5344CB8AC3E}">
        <p14:creationId xmlns:p14="http://schemas.microsoft.com/office/powerpoint/2010/main" val="300939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mother reading a book to her child.">
            <a:extLst>
              <a:ext uri="{FF2B5EF4-FFF2-40B4-BE49-F238E27FC236}">
                <a16:creationId xmlns:a16="http://schemas.microsoft.com/office/drawing/2014/main" id="{FF9C836F-7C75-4221-8265-55A9DCB02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542"/>
          <a:stretch/>
        </p:blipFill>
        <p:spPr bwMode="auto">
          <a:xfrm>
            <a:off x="14927" y="28717"/>
            <a:ext cx="9115425" cy="67965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019800" y="6428601"/>
            <a:ext cx="3981450" cy="276999"/>
          </a:xfrm>
          <a:prstGeom prst="rect">
            <a:avLst/>
          </a:prstGeom>
        </p:spPr>
        <p:txBody>
          <a:bodyPr wrap="square">
            <a:spAutoFit/>
          </a:bodyPr>
          <a:lstStyle/>
          <a:p>
            <a:r>
              <a:rPr lang="en-US" sz="1200" dirty="0">
                <a:solidFill>
                  <a:schemeClr val="bg1"/>
                </a:solidFill>
              </a:rPr>
              <a:t>Image from https://momlovesbest.com/reading-for-kids</a:t>
            </a:r>
          </a:p>
        </p:txBody>
      </p:sp>
      <p:sp>
        <p:nvSpPr>
          <p:cNvPr id="7" name="Oval 6">
            <a:extLst>
              <a:ext uri="{FF2B5EF4-FFF2-40B4-BE49-F238E27FC236}">
                <a16:creationId xmlns:a16="http://schemas.microsoft.com/office/drawing/2014/main" id="{332F7D88-3784-4050-A4FA-F97C1F56E038}"/>
              </a:ext>
            </a:extLst>
          </p:cNvPr>
          <p:cNvSpPr/>
          <p:nvPr/>
        </p:nvSpPr>
        <p:spPr>
          <a:xfrm>
            <a:off x="-35376" y="2362200"/>
            <a:ext cx="4343400" cy="4343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4597" y="3641348"/>
            <a:ext cx="3863454" cy="1785104"/>
          </a:xfrm>
          <a:prstGeom prst="rect">
            <a:avLst/>
          </a:prstGeom>
          <a:noFill/>
        </p:spPr>
        <p:txBody>
          <a:bodyPr wrap="square" rtlCol="0">
            <a:spAutoFit/>
          </a:bodyPr>
          <a:lstStyle/>
          <a:p>
            <a:r>
              <a:rPr lang="en-US" sz="2200" dirty="0">
                <a:latin typeface="Gill Sans MT" panose="020B0502020104020203" pitchFamily="34" charset="0"/>
              </a:rPr>
              <a:t>Learning a written language is a process of learning the </a:t>
            </a:r>
            <a:r>
              <a:rPr lang="en-US" sz="2200" dirty="0">
                <a:solidFill>
                  <a:srgbClr val="FF0000"/>
                </a:solidFill>
                <a:latin typeface="Gill Sans MT" panose="020B0502020104020203" pitchFamily="34" charset="0"/>
              </a:rPr>
              <a:t>elements</a:t>
            </a:r>
            <a:r>
              <a:rPr lang="en-US" sz="2200" dirty="0">
                <a:latin typeface="Gill Sans MT" panose="020B0502020104020203" pitchFamily="34" charset="0"/>
              </a:rPr>
              <a:t> (alphabet), how to </a:t>
            </a:r>
            <a:r>
              <a:rPr lang="en-US" sz="2200" dirty="0">
                <a:solidFill>
                  <a:srgbClr val="FF0000"/>
                </a:solidFill>
                <a:latin typeface="Gill Sans MT" panose="020B0502020104020203" pitchFamily="34" charset="0"/>
              </a:rPr>
              <a:t>compose</a:t>
            </a:r>
            <a:r>
              <a:rPr lang="en-US" sz="2200" dirty="0">
                <a:latin typeface="Gill Sans MT" panose="020B0502020104020203" pitchFamily="34" charset="0"/>
              </a:rPr>
              <a:t> the elements (words), and the </a:t>
            </a:r>
            <a:r>
              <a:rPr lang="en-US" sz="2200" dirty="0">
                <a:solidFill>
                  <a:srgbClr val="FF0000"/>
                </a:solidFill>
                <a:latin typeface="Gill Sans MT" panose="020B0502020104020203" pitchFamily="34" charset="0"/>
              </a:rPr>
              <a:t>rules</a:t>
            </a:r>
            <a:r>
              <a:rPr lang="en-US" sz="2200" dirty="0">
                <a:latin typeface="Gill Sans MT" panose="020B0502020104020203" pitchFamily="34" charset="0"/>
              </a:rPr>
              <a:t> of composition (grammar). </a:t>
            </a:r>
          </a:p>
        </p:txBody>
      </p:sp>
    </p:spTree>
    <p:extLst>
      <p:ext uri="{BB962C8B-B14F-4D97-AF65-F5344CB8AC3E}">
        <p14:creationId xmlns:p14="http://schemas.microsoft.com/office/powerpoint/2010/main" val="192521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filled outline of a person with an iPod dancing. The iPod and lettering on the poster are both in white connecting the physical product to the brand.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4400"/>
            <a:ext cx="7974232" cy="482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30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G4:  Alignment</a:t>
            </a:r>
          </a:p>
        </p:txBody>
      </p:sp>
      <p:sp>
        <p:nvSpPr>
          <p:cNvPr id="3" name="Content Placeholder 2"/>
          <p:cNvSpPr>
            <a:spLocks noGrp="1"/>
          </p:cNvSpPr>
          <p:nvPr>
            <p:ph idx="1"/>
          </p:nvPr>
        </p:nvSpPr>
        <p:spPr/>
        <p:txBody>
          <a:bodyPr/>
          <a:lstStyle/>
          <a:p>
            <a:r>
              <a:rPr lang="en-US" dirty="0"/>
              <a:t>Position elements with purpose</a:t>
            </a:r>
          </a:p>
          <a:p>
            <a:pPr lvl="1"/>
            <a:r>
              <a:rPr lang="en-US" dirty="0"/>
              <a:t>at a minimum, align elements on the edges and align the baselines of the text</a:t>
            </a:r>
          </a:p>
          <a:p>
            <a:pPr lvl="1"/>
            <a:r>
              <a:rPr lang="en-US" dirty="0"/>
              <a:t>minimize lines of alignment</a:t>
            </a:r>
          </a:p>
          <a:p>
            <a:pPr lvl="1"/>
            <a:endParaRPr lang="en-US" dirty="0"/>
          </a:p>
          <a:p>
            <a:r>
              <a:rPr lang="en-US" dirty="0"/>
              <a:t>Imposes order on the design</a:t>
            </a:r>
          </a:p>
        </p:txBody>
      </p:sp>
    </p:spTree>
    <p:extLst>
      <p:ext uri="{BB962C8B-B14F-4D97-AF65-F5344CB8AC3E}">
        <p14:creationId xmlns:p14="http://schemas.microsoft.com/office/powerpoint/2010/main" val="22743712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filled outline of a person with an iPod dancing. The iPod and lettering on the poster are both in white connecting the physical product to the brand.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4400"/>
            <a:ext cx="7974232" cy="482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9479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in a Find Dialog</a:t>
            </a:r>
          </a:p>
        </p:txBody>
      </p:sp>
      <p:pic>
        <p:nvPicPr>
          <p:cNvPr id="2052" name="Picture 4" descr="An interactive dialog demonstrating principles of alignment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800" y="1981200"/>
            <a:ext cx="8763000" cy="36482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495800" y="6581001"/>
            <a:ext cx="4663966" cy="276999"/>
          </a:xfrm>
          <a:prstGeom prst="rect">
            <a:avLst/>
          </a:prstGeom>
        </p:spPr>
        <p:txBody>
          <a:bodyPr wrap="square">
            <a:spAutoFit/>
          </a:bodyPr>
          <a:lstStyle/>
          <a:p>
            <a:r>
              <a:rPr lang="en-US" sz="1200" dirty="0"/>
              <a:t>From http://java.sun.com/products/jlf/ed2/book/HIG.Visual2.html</a:t>
            </a:r>
          </a:p>
        </p:txBody>
      </p:sp>
    </p:spTree>
    <p:extLst>
      <p:ext uri="{BB962C8B-B14F-4D97-AF65-F5344CB8AC3E}">
        <p14:creationId xmlns:p14="http://schemas.microsoft.com/office/powerpoint/2010/main" val="783614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G5:  Proximity</a:t>
            </a:r>
          </a:p>
        </p:txBody>
      </p:sp>
      <p:sp>
        <p:nvSpPr>
          <p:cNvPr id="3" name="Content Placeholder 2"/>
          <p:cNvSpPr>
            <a:spLocks noGrp="1"/>
          </p:cNvSpPr>
          <p:nvPr>
            <p:ph idx="1"/>
          </p:nvPr>
        </p:nvSpPr>
        <p:spPr/>
        <p:txBody>
          <a:bodyPr/>
          <a:lstStyle/>
          <a:p>
            <a:r>
              <a:rPr lang="en-US" b="0" dirty="0"/>
              <a:t>Position elements closer to communicate relatedness or to order in a logical sequence</a:t>
            </a:r>
          </a:p>
          <a:p>
            <a:endParaRPr lang="en-US" b="0" dirty="0"/>
          </a:p>
          <a:p>
            <a:r>
              <a:rPr lang="en-US" b="0" dirty="0"/>
              <a:t>Use white space for grouping rather than crowd elements together or using borders</a:t>
            </a:r>
          </a:p>
        </p:txBody>
      </p:sp>
    </p:spTree>
    <p:extLst>
      <p:ext uri="{BB962C8B-B14F-4D97-AF65-F5344CB8AC3E}">
        <p14:creationId xmlns:p14="http://schemas.microsoft.com/office/powerpoint/2010/main" val="37024531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xample of a search results page in Google. "/>
          <p:cNvPicPr>
            <a:picLocks noChangeAspect="1"/>
          </p:cNvPicPr>
          <p:nvPr/>
        </p:nvPicPr>
        <p:blipFill rotWithShape="1">
          <a:blip r:embed="rId3"/>
          <a:srcRect l="7500" t="26471" r="40417" b="16186"/>
          <a:stretch/>
        </p:blipFill>
        <p:spPr>
          <a:xfrm>
            <a:off x="533400" y="1143000"/>
            <a:ext cx="8077200" cy="4724400"/>
          </a:xfrm>
          <a:prstGeom prst="rect">
            <a:avLst/>
          </a:prstGeom>
        </p:spPr>
      </p:pic>
    </p:spTree>
    <p:extLst>
      <p:ext uri="{BB962C8B-B14F-4D97-AF65-F5344CB8AC3E}">
        <p14:creationId xmlns:p14="http://schemas.microsoft.com/office/powerpoint/2010/main" val="37989550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G6:  Balance</a:t>
            </a:r>
          </a:p>
        </p:txBody>
      </p:sp>
      <p:sp>
        <p:nvSpPr>
          <p:cNvPr id="3" name="Content Placeholder 2"/>
          <p:cNvSpPr>
            <a:spLocks noGrp="1"/>
          </p:cNvSpPr>
          <p:nvPr>
            <p:ph idx="1"/>
          </p:nvPr>
        </p:nvSpPr>
        <p:spPr/>
        <p:txBody>
          <a:bodyPr/>
          <a:lstStyle/>
          <a:p>
            <a:r>
              <a:rPr lang="en-US" dirty="0"/>
              <a:t>Choose an axis (usually vertical)</a:t>
            </a:r>
          </a:p>
          <a:p>
            <a:pPr lvl="1"/>
            <a:endParaRPr lang="en-US" dirty="0"/>
          </a:p>
          <a:p>
            <a:pPr lvl="1"/>
            <a:endParaRPr lang="en-US" dirty="0"/>
          </a:p>
          <a:p>
            <a:r>
              <a:rPr lang="en-US" dirty="0"/>
              <a:t>Distribute elements ‘equally’ around axis</a:t>
            </a:r>
          </a:p>
          <a:p>
            <a:pPr lvl="1"/>
            <a:r>
              <a:rPr lang="en-US" dirty="0"/>
              <a:t>balance both mass and extent</a:t>
            </a:r>
          </a:p>
        </p:txBody>
      </p:sp>
    </p:spTree>
    <p:extLst>
      <p:ext uri="{BB962C8B-B14F-4D97-AF65-F5344CB8AC3E}">
        <p14:creationId xmlns:p14="http://schemas.microsoft.com/office/powerpoint/2010/main" val="482013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google search page with graphical elements balanced along a vertical center line."/>
          <p:cNvPicPr>
            <a:picLocks noChangeAspect="1"/>
          </p:cNvPicPr>
          <p:nvPr/>
        </p:nvPicPr>
        <p:blipFill rotWithShape="1">
          <a:blip r:embed="rId3"/>
          <a:srcRect l="983" t="17466" r="1474" b="731"/>
          <a:stretch/>
        </p:blipFill>
        <p:spPr>
          <a:xfrm>
            <a:off x="304800" y="1064812"/>
            <a:ext cx="8547652" cy="4573988"/>
          </a:xfrm>
          <a:prstGeom prst="rect">
            <a:avLst/>
          </a:prstGeom>
          <a:ln>
            <a:solidFill>
              <a:schemeClr val="bg1">
                <a:lumMod val="50000"/>
              </a:schemeClr>
            </a:solidFill>
          </a:ln>
        </p:spPr>
      </p:pic>
    </p:spTree>
    <p:extLst>
      <p:ext uri="{BB962C8B-B14F-4D97-AF65-F5344CB8AC3E}">
        <p14:creationId xmlns:p14="http://schemas.microsoft.com/office/powerpoint/2010/main" val="42010495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google search page with graphical elements removed in the lower left corner. The page now feels like it it tipping clockwise. "/>
          <p:cNvPicPr>
            <a:picLocks noChangeAspect="1"/>
          </p:cNvPicPr>
          <p:nvPr/>
        </p:nvPicPr>
        <p:blipFill rotWithShape="1">
          <a:blip r:embed="rId3"/>
          <a:srcRect l="983" t="17466" r="1474" b="731"/>
          <a:stretch/>
        </p:blipFill>
        <p:spPr>
          <a:xfrm>
            <a:off x="304800" y="1064812"/>
            <a:ext cx="8547652" cy="4573988"/>
          </a:xfrm>
          <a:prstGeom prst="rect">
            <a:avLst/>
          </a:prstGeom>
          <a:ln>
            <a:solidFill>
              <a:schemeClr val="bg1">
                <a:lumMod val="50000"/>
              </a:schemeClr>
            </a:solidFill>
          </a:ln>
        </p:spPr>
      </p:pic>
      <p:sp>
        <p:nvSpPr>
          <p:cNvPr id="2" name="Rectangle 1"/>
          <p:cNvSpPr/>
          <p:nvPr/>
        </p:nvSpPr>
        <p:spPr>
          <a:xfrm>
            <a:off x="304800" y="5332012"/>
            <a:ext cx="2514600" cy="3067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27647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user interface screen from the Spot Hero app. Describe how the screen applies any three of the guidelines discussed in lecture or use the app and describe three issues related to accessibility.&#10;">
            <a:extLst>
              <a:ext uri="{FF2B5EF4-FFF2-40B4-BE49-F238E27FC236}">
                <a16:creationId xmlns:a16="http://schemas.microsoft.com/office/drawing/2014/main" id="{21CB5E89-05CD-4233-8A4E-BDBD70765B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0" y="228600"/>
            <a:ext cx="3458428" cy="6148316"/>
          </a:xfrm>
          <a:prstGeom prst="rect">
            <a:avLst/>
          </a:prstGeom>
        </p:spPr>
      </p:pic>
      <p:sp>
        <p:nvSpPr>
          <p:cNvPr id="6" name="TextBox 5">
            <a:extLst>
              <a:ext uri="{FF2B5EF4-FFF2-40B4-BE49-F238E27FC236}">
                <a16:creationId xmlns:a16="http://schemas.microsoft.com/office/drawing/2014/main" id="{F22E2F47-6C0A-47A1-889A-F84A6E2C5BD0}"/>
              </a:ext>
            </a:extLst>
          </p:cNvPr>
          <p:cNvSpPr txBox="1"/>
          <p:nvPr/>
        </p:nvSpPr>
        <p:spPr>
          <a:xfrm>
            <a:off x="381000" y="2316540"/>
            <a:ext cx="4648200" cy="1569660"/>
          </a:xfrm>
          <a:prstGeom prst="rect">
            <a:avLst/>
          </a:prstGeom>
          <a:noFill/>
        </p:spPr>
        <p:txBody>
          <a:bodyPr wrap="square" rtlCol="0">
            <a:spAutoFit/>
          </a:bodyPr>
          <a:lstStyle/>
          <a:p>
            <a:r>
              <a:rPr lang="en-US" sz="2400" dirty="0">
                <a:latin typeface="Gill Sans MT" panose="020B0502020104020203" pitchFamily="34" charset="0"/>
              </a:rPr>
              <a:t>A user interface screen from the Spot Hero app.  Describe how the screen applies any </a:t>
            </a:r>
            <a:r>
              <a:rPr lang="en-US" sz="2400" b="1" dirty="0">
                <a:latin typeface="Gill Sans MT" panose="020B0502020104020203" pitchFamily="34" charset="0"/>
              </a:rPr>
              <a:t>three</a:t>
            </a:r>
            <a:r>
              <a:rPr lang="en-US" sz="2400" dirty="0">
                <a:latin typeface="Gill Sans MT" panose="020B0502020104020203" pitchFamily="34" charset="0"/>
              </a:rPr>
              <a:t> of the guidelines discussed in lecture.</a:t>
            </a:r>
          </a:p>
        </p:txBody>
      </p:sp>
      <p:sp>
        <p:nvSpPr>
          <p:cNvPr id="2" name="Title 1">
            <a:extLst>
              <a:ext uri="{FF2B5EF4-FFF2-40B4-BE49-F238E27FC236}">
                <a16:creationId xmlns:a16="http://schemas.microsoft.com/office/drawing/2014/main" id="{A6340648-5C1F-44EB-8AFF-E231108A2444}"/>
              </a:ext>
            </a:extLst>
          </p:cNvPr>
          <p:cNvSpPr>
            <a:spLocks noGrp="1"/>
          </p:cNvSpPr>
          <p:nvPr>
            <p:ph type="title"/>
          </p:nvPr>
        </p:nvSpPr>
        <p:spPr>
          <a:xfrm>
            <a:off x="457200" y="914400"/>
            <a:ext cx="3962400" cy="914400"/>
          </a:xfrm>
        </p:spPr>
        <p:txBody>
          <a:bodyPr/>
          <a:lstStyle/>
          <a:p>
            <a:r>
              <a:rPr lang="en-US" dirty="0"/>
              <a:t>Activity 3</a:t>
            </a:r>
          </a:p>
        </p:txBody>
      </p:sp>
    </p:spTree>
    <p:extLst>
      <p:ext uri="{BB962C8B-B14F-4D97-AF65-F5344CB8AC3E}">
        <p14:creationId xmlns:p14="http://schemas.microsoft.com/office/powerpoint/2010/main" val="2447133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575467" y="1166932"/>
            <a:ext cx="2686555" cy="4279709"/>
          </a:xfrm>
        </p:spPr>
        <p:txBody>
          <a:bodyPr anchor="ctr">
            <a:normAutofit/>
          </a:bodyPr>
          <a:lstStyle/>
          <a:p>
            <a:r>
              <a:rPr lang="en-US" sz="4200" dirty="0">
                <a:solidFill>
                  <a:schemeClr val="bg1"/>
                </a:solidFill>
              </a:rPr>
              <a:t>Visual Language (for UIs)</a:t>
            </a:r>
          </a:p>
        </p:txBody>
      </p:sp>
      <p:sp>
        <p:nvSpPr>
          <p:cNvPr id="3" name="Content Placeholder 2"/>
          <p:cNvSpPr>
            <a:spLocks noGrp="1"/>
          </p:cNvSpPr>
          <p:nvPr>
            <p:ph idx="1"/>
          </p:nvPr>
        </p:nvSpPr>
        <p:spPr>
          <a:xfrm>
            <a:off x="4180398" y="1166933"/>
            <a:ext cx="4658802" cy="4279709"/>
          </a:xfrm>
        </p:spPr>
        <p:txBody>
          <a:bodyPr anchor="ctr">
            <a:normAutofit/>
          </a:bodyPr>
          <a:lstStyle/>
          <a:p>
            <a:r>
              <a:rPr lang="en-US" sz="2800" b="0" u="sng" dirty="0"/>
              <a:t>Elements</a:t>
            </a:r>
            <a:r>
              <a:rPr lang="en-US" sz="2800" b="0" dirty="0"/>
              <a:t> such as </a:t>
            </a:r>
            <a:r>
              <a:rPr lang="en-US" sz="2800" dirty="0"/>
              <a:t>text, icons, images, and components</a:t>
            </a:r>
          </a:p>
          <a:p>
            <a:pPr lvl="2"/>
            <a:endParaRPr lang="en-US" sz="2800" dirty="0"/>
          </a:p>
          <a:p>
            <a:r>
              <a:rPr lang="en-US" sz="2800" b="0" u="sng" dirty="0"/>
              <a:t>Variables</a:t>
            </a:r>
            <a:r>
              <a:rPr lang="en-US" sz="2800" b="0" dirty="0"/>
              <a:t> such as </a:t>
            </a:r>
            <a:r>
              <a:rPr lang="en-US" sz="2800" dirty="0"/>
              <a:t>size, shape, position, and color.</a:t>
            </a:r>
          </a:p>
          <a:p>
            <a:pPr lvl="3"/>
            <a:endParaRPr lang="en-US" sz="2800" dirty="0"/>
          </a:p>
          <a:p>
            <a:r>
              <a:rPr lang="en-US" sz="2800" b="0" u="sng" dirty="0"/>
              <a:t>Composition rules </a:t>
            </a:r>
            <a:r>
              <a:rPr lang="en-US" sz="2800" dirty="0"/>
              <a:t>such as repetition, contrast, and balance.  </a:t>
            </a:r>
          </a:p>
        </p:txBody>
      </p:sp>
    </p:spTree>
    <p:extLst>
      <p:ext uri="{BB962C8B-B14F-4D97-AF65-F5344CB8AC3E}">
        <p14:creationId xmlns:p14="http://schemas.microsoft.com/office/powerpoint/2010/main" val="42298036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4309B-7C7F-461C-871A-D4630A949D09}"/>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ADE5428-5545-492D-A20F-22D2D7351B85}"/>
              </a:ext>
            </a:extLst>
          </p:cNvPr>
          <p:cNvSpPr>
            <a:spLocks noGrp="1"/>
          </p:cNvSpPr>
          <p:nvPr>
            <p:ph idx="1"/>
          </p:nvPr>
        </p:nvSpPr>
        <p:spPr/>
        <p:txBody>
          <a:bodyPr/>
          <a:lstStyle/>
          <a:p>
            <a:r>
              <a:rPr lang="en-US" dirty="0"/>
              <a:t>Hard to satisfy all guidelines in parallel</a:t>
            </a:r>
          </a:p>
          <a:p>
            <a:pPr lvl="1"/>
            <a:r>
              <a:rPr lang="en-US" dirty="0"/>
              <a:t>e.g., positioning elements to create functional groupings might make some of those elements unreachable for one-handed use.</a:t>
            </a:r>
          </a:p>
          <a:p>
            <a:pPr lvl="1"/>
            <a:r>
              <a:rPr lang="en-US" dirty="0"/>
              <a:t>prioritize the principles through iteration</a:t>
            </a:r>
          </a:p>
          <a:p>
            <a:pPr lvl="1"/>
            <a:endParaRPr lang="en-US" dirty="0"/>
          </a:p>
          <a:p>
            <a:r>
              <a:rPr lang="en-US" dirty="0"/>
              <a:t>Discussed only a subset of design principles</a:t>
            </a:r>
          </a:p>
        </p:txBody>
      </p:sp>
    </p:spTree>
    <p:extLst>
      <p:ext uri="{BB962C8B-B14F-4D97-AF65-F5344CB8AC3E}">
        <p14:creationId xmlns:p14="http://schemas.microsoft.com/office/powerpoint/2010/main" val="4182935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Conclusion</a:t>
            </a:r>
          </a:p>
        </p:txBody>
      </p:sp>
      <p:sp>
        <p:nvSpPr>
          <p:cNvPr id="3" name="Content Placeholder 2"/>
          <p:cNvSpPr>
            <a:spLocks noGrp="1"/>
          </p:cNvSpPr>
          <p:nvPr>
            <p:ph idx="1"/>
          </p:nvPr>
        </p:nvSpPr>
        <p:spPr/>
        <p:txBody>
          <a:bodyPr/>
          <a:lstStyle/>
          <a:p>
            <a:r>
              <a:rPr lang="en-US" sz="2800" b="0" dirty="0"/>
              <a:t>Visual design is important in UI design because it communicates meaning beyond the content</a:t>
            </a:r>
          </a:p>
          <a:p>
            <a:endParaRPr lang="en-US" sz="2800" dirty="0"/>
          </a:p>
          <a:p>
            <a:r>
              <a:rPr lang="en-US" sz="2800" b="0" dirty="0"/>
              <a:t>Discussed many guidelines today</a:t>
            </a:r>
          </a:p>
          <a:p>
            <a:pPr lvl="1"/>
            <a:r>
              <a:rPr lang="en-US" sz="2400" dirty="0"/>
              <a:t>see the guidelines in the user interfaces that you use and apply the guidelines </a:t>
            </a:r>
            <a:r>
              <a:rPr lang="en-US" sz="2400"/>
              <a:t>in the </a:t>
            </a:r>
            <a:r>
              <a:rPr lang="en-US" sz="2400" dirty="0"/>
              <a:t>work you create</a:t>
            </a:r>
          </a:p>
          <a:p>
            <a:pPr lvl="1"/>
            <a:r>
              <a:rPr lang="en-US" sz="2400" dirty="0"/>
              <a:t>g</a:t>
            </a:r>
            <a:r>
              <a:rPr lang="en-US" sz="2400" b="0" dirty="0"/>
              <a:t>ood visual design will make YOU stand out</a:t>
            </a:r>
          </a:p>
        </p:txBody>
      </p:sp>
    </p:spTree>
    <p:extLst>
      <p:ext uri="{BB962C8B-B14F-4D97-AF65-F5344CB8AC3E}">
        <p14:creationId xmlns:p14="http://schemas.microsoft.com/office/powerpoint/2010/main" val="1320127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875"/>
            <a:ext cx="9144000" cy="5650675"/>
          </a:xfrm>
          <a:prstGeom prst="rect">
            <a:avLst/>
          </a:prstGeom>
          <a:noFill/>
        </p:spPr>
        <p:txBody>
          <a:bodyPr wrap="square" rtlCol="0" anchor="ctr">
            <a:noAutofit/>
          </a:bodyPr>
          <a:lstStyle/>
          <a:p>
            <a:pPr algn="ctr"/>
            <a:r>
              <a:rPr lang="en-US" sz="7200" dirty="0">
                <a:latin typeface="Gill Sans MT" pitchFamily="34" charset="0"/>
              </a:rPr>
              <a:t>Visual Variables</a:t>
            </a:r>
          </a:p>
        </p:txBody>
      </p:sp>
      <p:sp>
        <p:nvSpPr>
          <p:cNvPr id="4" name="Rectangle 3">
            <a:extLst>
              <a:ext uri="{FF2B5EF4-FFF2-40B4-BE49-F238E27FC236}">
                <a16:creationId xmlns:a16="http://schemas.microsoft.com/office/drawing/2014/main" id="{DB4183FC-88BD-48D0-ABDE-7CA23E654A06}"/>
              </a:ext>
            </a:extLst>
          </p:cNvPr>
          <p:cNvSpPr/>
          <p:nvPr/>
        </p:nvSpPr>
        <p:spPr>
          <a:xfrm>
            <a:off x="1828800" y="3632537"/>
            <a:ext cx="5943600" cy="1015663"/>
          </a:xfrm>
          <a:prstGeom prst="rect">
            <a:avLst/>
          </a:prstGeom>
        </p:spPr>
        <p:txBody>
          <a:bodyPr wrap="square">
            <a:spAutoFit/>
          </a:bodyPr>
          <a:lstStyle/>
          <a:p>
            <a:r>
              <a:rPr lang="en-US" sz="2000" dirty="0">
                <a:solidFill>
                  <a:srgbClr val="000000"/>
                </a:solidFill>
                <a:latin typeface="Arial" panose="020B0604020202020204" pitchFamily="34" charset="0"/>
                <a:cs typeface="Arial" panose="020B0604020202020204" pitchFamily="34" charset="0"/>
              </a:rPr>
              <a:t>Based on the paper by Robert Roth. </a:t>
            </a:r>
            <a:r>
              <a:rPr lang="en-US" sz="2000" i="1" dirty="0">
                <a:solidFill>
                  <a:srgbClr val="000000"/>
                </a:solidFill>
                <a:latin typeface="Arial" panose="020B0604020202020204" pitchFamily="34" charset="0"/>
                <a:cs typeface="Arial" panose="020B0604020202020204" pitchFamily="34" charset="0"/>
              </a:rPr>
              <a:t>Visual Variables. </a:t>
            </a:r>
            <a:r>
              <a:rPr lang="en-US" sz="2000" dirty="0">
                <a:solidFill>
                  <a:srgbClr val="000000"/>
                </a:solidFill>
                <a:latin typeface="Arial" panose="020B0604020202020204" pitchFamily="34" charset="0"/>
                <a:cs typeface="Arial" panose="020B0604020202020204" pitchFamily="34" charset="0"/>
              </a:rPr>
              <a:t>The International Encyclopedia of Geography (edited by Richardson et al.), 2017.</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7471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descr="Six visual variables for graphical elements: position, size, shape, orientation, value and hue.">
            <a:extLst>
              <a:ext uri="{FF2B5EF4-FFF2-40B4-BE49-F238E27FC236}">
                <a16:creationId xmlns:a16="http://schemas.microsoft.com/office/drawing/2014/main" id="{91517DC7-8CAB-4805-9C35-1835F457194C}"/>
              </a:ext>
            </a:extLst>
          </p:cNvPr>
          <p:cNvSpPr/>
          <p:nvPr/>
        </p:nvSpPr>
        <p:spPr>
          <a:xfrm>
            <a:off x="304800" y="2057400"/>
            <a:ext cx="8534400" cy="39624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3800" dirty="0"/>
              <a:t>Six Visual Variables for Graphical Elements </a:t>
            </a:r>
          </a:p>
        </p:txBody>
      </p:sp>
      <p:sp>
        <p:nvSpPr>
          <p:cNvPr id="4" name="TextBox 3"/>
          <p:cNvSpPr txBox="1"/>
          <p:nvPr/>
        </p:nvSpPr>
        <p:spPr>
          <a:xfrm>
            <a:off x="5984240" y="2226243"/>
            <a:ext cx="1508760" cy="461665"/>
          </a:xfrm>
          <a:prstGeom prst="rect">
            <a:avLst/>
          </a:prstGeom>
          <a:noFill/>
        </p:spPr>
        <p:txBody>
          <a:bodyPr wrap="none" rtlCol="0">
            <a:noAutofit/>
          </a:bodyPr>
          <a:lstStyle/>
          <a:p>
            <a:pPr algn="ctr"/>
            <a:r>
              <a:rPr lang="en-US" sz="2400" dirty="0">
                <a:latin typeface="Gill Sans MT" pitchFamily="34" charset="0"/>
              </a:rPr>
              <a:t>value</a:t>
            </a:r>
          </a:p>
        </p:txBody>
      </p:sp>
      <p:sp>
        <p:nvSpPr>
          <p:cNvPr id="5" name="TextBox 4"/>
          <p:cNvSpPr txBox="1"/>
          <p:nvPr/>
        </p:nvSpPr>
        <p:spPr>
          <a:xfrm>
            <a:off x="7254240" y="2226243"/>
            <a:ext cx="1508760" cy="461665"/>
          </a:xfrm>
          <a:prstGeom prst="rect">
            <a:avLst/>
          </a:prstGeom>
          <a:noFill/>
        </p:spPr>
        <p:txBody>
          <a:bodyPr wrap="none" rtlCol="0">
            <a:noAutofit/>
          </a:bodyPr>
          <a:lstStyle/>
          <a:p>
            <a:pPr algn="ctr"/>
            <a:r>
              <a:rPr lang="en-US" sz="2400" dirty="0">
                <a:latin typeface="Gill Sans MT" pitchFamily="34" charset="0"/>
              </a:rPr>
              <a:t>hue</a:t>
            </a:r>
          </a:p>
        </p:txBody>
      </p:sp>
      <p:sp>
        <p:nvSpPr>
          <p:cNvPr id="7" name="TextBox 6"/>
          <p:cNvSpPr txBox="1"/>
          <p:nvPr/>
        </p:nvSpPr>
        <p:spPr>
          <a:xfrm>
            <a:off x="3253740" y="2226243"/>
            <a:ext cx="1508760" cy="461665"/>
          </a:xfrm>
          <a:prstGeom prst="rect">
            <a:avLst/>
          </a:prstGeom>
          <a:noFill/>
        </p:spPr>
        <p:txBody>
          <a:bodyPr wrap="none" rtlCol="0">
            <a:noAutofit/>
          </a:bodyPr>
          <a:lstStyle/>
          <a:p>
            <a:pPr algn="ctr"/>
            <a:r>
              <a:rPr lang="en-US" sz="2400" dirty="0">
                <a:latin typeface="Gill Sans MT" pitchFamily="34" charset="0"/>
              </a:rPr>
              <a:t>shape</a:t>
            </a:r>
          </a:p>
        </p:txBody>
      </p:sp>
      <p:sp>
        <p:nvSpPr>
          <p:cNvPr id="8" name="TextBox 7"/>
          <p:cNvSpPr txBox="1"/>
          <p:nvPr/>
        </p:nvSpPr>
        <p:spPr>
          <a:xfrm>
            <a:off x="548640" y="2226243"/>
            <a:ext cx="1508760" cy="461665"/>
          </a:xfrm>
          <a:prstGeom prst="rect">
            <a:avLst/>
          </a:prstGeom>
          <a:noFill/>
        </p:spPr>
        <p:txBody>
          <a:bodyPr wrap="none" rtlCol="0">
            <a:noAutofit/>
          </a:bodyPr>
          <a:lstStyle/>
          <a:p>
            <a:pPr algn="ctr"/>
            <a:r>
              <a:rPr lang="en-US" sz="2400" dirty="0">
                <a:latin typeface="Gill Sans MT" pitchFamily="34" charset="0"/>
              </a:rPr>
              <a:t>position</a:t>
            </a:r>
          </a:p>
        </p:txBody>
      </p:sp>
      <p:sp>
        <p:nvSpPr>
          <p:cNvPr id="9" name="TextBox 8"/>
          <p:cNvSpPr txBox="1"/>
          <p:nvPr/>
        </p:nvSpPr>
        <p:spPr>
          <a:xfrm>
            <a:off x="4648200" y="2226243"/>
            <a:ext cx="1508760" cy="461665"/>
          </a:xfrm>
          <a:prstGeom prst="rect">
            <a:avLst/>
          </a:prstGeom>
          <a:noFill/>
        </p:spPr>
        <p:txBody>
          <a:bodyPr wrap="none" rtlCol="0">
            <a:noAutofit/>
          </a:bodyPr>
          <a:lstStyle/>
          <a:p>
            <a:pPr algn="ctr"/>
            <a:r>
              <a:rPr lang="en-US" sz="2400" dirty="0">
                <a:latin typeface="Gill Sans MT" pitchFamily="34" charset="0"/>
              </a:rPr>
              <a:t>orientation</a:t>
            </a:r>
          </a:p>
        </p:txBody>
      </p:sp>
      <p:sp>
        <p:nvSpPr>
          <p:cNvPr id="10" name="TextBox 9"/>
          <p:cNvSpPr txBox="1"/>
          <p:nvPr/>
        </p:nvSpPr>
        <p:spPr>
          <a:xfrm>
            <a:off x="2011680" y="2226243"/>
            <a:ext cx="1508760" cy="461665"/>
          </a:xfrm>
          <a:prstGeom prst="rect">
            <a:avLst/>
          </a:prstGeom>
          <a:noFill/>
        </p:spPr>
        <p:txBody>
          <a:bodyPr wrap="none" rtlCol="0">
            <a:noAutofit/>
          </a:bodyPr>
          <a:lstStyle/>
          <a:p>
            <a:pPr algn="ctr"/>
            <a:r>
              <a:rPr lang="en-US" sz="2400" dirty="0">
                <a:latin typeface="Gill Sans MT" pitchFamily="34" charset="0"/>
              </a:rPr>
              <a:t>size</a:t>
            </a:r>
          </a:p>
        </p:txBody>
      </p:sp>
      <p:sp>
        <p:nvSpPr>
          <p:cNvPr id="11" name="Oval 10"/>
          <p:cNvSpPr/>
          <p:nvPr/>
        </p:nvSpPr>
        <p:spPr>
          <a:xfrm>
            <a:off x="6484620" y="2916508"/>
            <a:ext cx="685800" cy="685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469380" y="3939981"/>
            <a:ext cx="685800" cy="6858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484620" y="4963454"/>
            <a:ext cx="685800" cy="6858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679690" y="2916508"/>
            <a:ext cx="685800" cy="685800"/>
          </a:xfrm>
          <a:prstGeom prst="ellipse">
            <a:avLst/>
          </a:prstGeom>
          <a:solidFill>
            <a:srgbClr val="634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672070" y="3939981"/>
            <a:ext cx="685800" cy="6858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679690" y="4963454"/>
            <a:ext cx="685800" cy="685800"/>
          </a:xfrm>
          <a:prstGeom prst="ellipse">
            <a:avLst/>
          </a:prstGeom>
          <a:solidFill>
            <a:srgbClr val="BD69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77240" y="2916508"/>
            <a:ext cx="685800" cy="685800"/>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615440" y="4963454"/>
            <a:ext cx="685800" cy="685800"/>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77240" y="4963454"/>
            <a:ext cx="685800" cy="685800"/>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301240" y="2802208"/>
            <a:ext cx="914400" cy="914400"/>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529840" y="4191000"/>
            <a:ext cx="457200" cy="457200"/>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644140" y="5192054"/>
            <a:ext cx="228600" cy="228600"/>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ross 25"/>
          <p:cNvSpPr/>
          <p:nvPr/>
        </p:nvSpPr>
        <p:spPr>
          <a:xfrm>
            <a:off x="3672840" y="4963454"/>
            <a:ext cx="685800" cy="685800"/>
          </a:xfrm>
          <a:prstGeom prst="plus">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a:off x="3672840" y="2916508"/>
            <a:ext cx="685800" cy="685800"/>
          </a:xfrm>
          <a:prstGeom prst="triangl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672840" y="3939981"/>
            <a:ext cx="685800" cy="6858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quot;No&quot; Symbol 28"/>
          <p:cNvSpPr/>
          <p:nvPr/>
        </p:nvSpPr>
        <p:spPr>
          <a:xfrm rot="20403075">
            <a:off x="5133046" y="3939981"/>
            <a:ext cx="685800" cy="685800"/>
          </a:xfrm>
          <a:prstGeom prst="noSmoking">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quot;No&quot; Symbol 29"/>
          <p:cNvSpPr/>
          <p:nvPr/>
        </p:nvSpPr>
        <p:spPr>
          <a:xfrm rot="18965625">
            <a:off x="5133046" y="4963454"/>
            <a:ext cx="685800" cy="685800"/>
          </a:xfrm>
          <a:prstGeom prst="noSmoking">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quot;No&quot; Symbol 30"/>
          <p:cNvSpPr/>
          <p:nvPr/>
        </p:nvSpPr>
        <p:spPr>
          <a:xfrm rot="2606853">
            <a:off x="5133046" y="2916508"/>
            <a:ext cx="685800" cy="685800"/>
          </a:xfrm>
          <a:prstGeom prst="noSmoking">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7" name="Straight Connector 36"/>
          <p:cNvCxnSpPr>
            <a:stCxn id="20" idx="4"/>
            <a:endCxn id="22" idx="0"/>
          </p:cNvCxnSpPr>
          <p:nvPr/>
        </p:nvCxnSpPr>
        <p:spPr>
          <a:xfrm>
            <a:off x="1120140" y="3602308"/>
            <a:ext cx="0" cy="13611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1463040" y="5306354"/>
            <a:ext cx="1524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394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4C645-2B3E-46E1-94C7-7147B8FB330C}"/>
              </a:ext>
            </a:extLst>
          </p:cNvPr>
          <p:cNvSpPr>
            <a:spLocks noGrp="1"/>
          </p:cNvSpPr>
          <p:nvPr>
            <p:ph type="title"/>
          </p:nvPr>
        </p:nvSpPr>
        <p:spPr>
          <a:xfrm>
            <a:off x="0" y="0"/>
            <a:ext cx="9144000" cy="914400"/>
          </a:xfrm>
        </p:spPr>
        <p:txBody>
          <a:bodyPr/>
          <a:lstStyle/>
          <a:p>
            <a:r>
              <a:rPr lang="en-US" dirty="0"/>
              <a:t>Perceptual Tasks</a:t>
            </a:r>
          </a:p>
        </p:txBody>
      </p:sp>
      <p:sp>
        <p:nvSpPr>
          <p:cNvPr id="3" name="Content Placeholder 2">
            <a:extLst>
              <a:ext uri="{FF2B5EF4-FFF2-40B4-BE49-F238E27FC236}">
                <a16:creationId xmlns:a16="http://schemas.microsoft.com/office/drawing/2014/main" id="{D208F0DB-3029-4394-BCF2-200AF548680C}"/>
              </a:ext>
            </a:extLst>
          </p:cNvPr>
          <p:cNvSpPr>
            <a:spLocks noGrp="1"/>
          </p:cNvSpPr>
          <p:nvPr>
            <p:ph idx="1"/>
          </p:nvPr>
        </p:nvSpPr>
        <p:spPr>
          <a:xfrm>
            <a:off x="1066800" y="2286000"/>
            <a:ext cx="7391400" cy="1858963"/>
          </a:xfrm>
        </p:spPr>
        <p:txBody>
          <a:bodyPr/>
          <a:lstStyle/>
          <a:p>
            <a:pPr marL="0" indent="0">
              <a:buNone/>
            </a:pPr>
            <a:r>
              <a:rPr lang="en-US" dirty="0"/>
              <a:t>A visual variable can be manipulated to affect how well a user can perform </a:t>
            </a:r>
            <a:r>
              <a:rPr lang="en-US" dirty="0">
                <a:solidFill>
                  <a:srgbClr val="FF0000"/>
                </a:solidFill>
              </a:rPr>
              <a:t>perceptual tasks</a:t>
            </a:r>
            <a:r>
              <a:rPr lang="en-US" dirty="0"/>
              <a:t> in an information display.</a:t>
            </a:r>
          </a:p>
          <a:p>
            <a:pPr marL="0" indent="0" algn="ctr">
              <a:buNone/>
            </a:pPr>
            <a:endParaRPr lang="en-US" sz="2800" dirty="0"/>
          </a:p>
          <a:p>
            <a:pPr marL="0" indent="0">
              <a:buNone/>
            </a:pPr>
            <a:r>
              <a:rPr lang="en-US" dirty="0"/>
              <a:t>Tasks:  select, associate, and order</a:t>
            </a:r>
          </a:p>
        </p:txBody>
      </p:sp>
    </p:spTree>
    <p:extLst>
      <p:ext uri="{BB962C8B-B14F-4D97-AF65-F5344CB8AC3E}">
        <p14:creationId xmlns:p14="http://schemas.microsoft.com/office/powerpoint/2010/main" val="9518376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18726</TotalTime>
  <Words>4930</Words>
  <Application>Microsoft Office PowerPoint</Application>
  <PresentationFormat>On-screen Show (4:3)</PresentationFormat>
  <Paragraphs>364</Paragraphs>
  <Slides>61</Slides>
  <Notes>61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Gill Sans MT</vt:lpstr>
      <vt:lpstr>Office Theme</vt:lpstr>
      <vt:lpstr>Graphic Design</vt:lpstr>
      <vt:lpstr>Reminders</vt:lpstr>
      <vt:lpstr>Visual Design</vt:lpstr>
      <vt:lpstr>Learning Goals</vt:lpstr>
      <vt:lpstr>PowerPoint Presentation</vt:lpstr>
      <vt:lpstr>Visual Language (for UIs)</vt:lpstr>
      <vt:lpstr>PowerPoint Presentation</vt:lpstr>
      <vt:lpstr>Six Visual Variables for Graphical Elements </vt:lpstr>
      <vt:lpstr>Perceptual Tasks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Putting it all together</vt:lpstr>
      <vt:lpstr>Activity 1</vt:lpstr>
      <vt:lpstr>Color and Guidelines</vt:lpstr>
      <vt:lpstr>Functional Groupings of Color</vt:lpstr>
      <vt:lpstr>Guideline 1:  leverage known  schemes for choosing colors</vt:lpstr>
      <vt:lpstr>Monochromatic scheme</vt:lpstr>
      <vt:lpstr>Kiva uses a monochromatic scheme to separate primary and secondary navigation regions and to create layers on the map.</vt:lpstr>
      <vt:lpstr>Complementary scheme</vt:lpstr>
      <vt:lpstr>MoMA uses a complementary scheme to identify current location within the site</vt:lpstr>
      <vt:lpstr>Analogous scheme</vt:lpstr>
      <vt:lpstr>PowerPoint Presentation</vt:lpstr>
      <vt:lpstr>Triadic scheme</vt:lpstr>
      <vt:lpstr>Taasky uses a triadic scheme to  add visual interest to the content </vt:lpstr>
      <vt:lpstr>Split Complementary scheme</vt:lpstr>
      <vt:lpstr>Part of the Southwest site uses a split complementary scheme</vt:lpstr>
      <vt:lpstr>Discussion</vt:lpstr>
      <vt:lpstr>Example: Map with traffic flow</vt:lpstr>
      <vt:lpstr>PowerPoint Presentation</vt:lpstr>
      <vt:lpstr>G2: Use as few colors as possible</vt:lpstr>
      <vt:lpstr>G3:  Avoid saturated colors</vt:lpstr>
      <vt:lpstr>PowerPoint Presentation</vt:lpstr>
      <vt:lpstr>G4: Change the defaults</vt:lpstr>
      <vt:lpstr>PowerPoint Presentation</vt:lpstr>
      <vt:lpstr>G5:  Use color to draw attention</vt:lpstr>
      <vt:lpstr>G6:  Be Consistent with Expectations</vt:lpstr>
      <vt:lpstr>Activity 2</vt:lpstr>
      <vt:lpstr>Composition Guidelines</vt:lpstr>
      <vt:lpstr>G1:  Simplify</vt:lpstr>
      <vt:lpstr>By Reduction</vt:lpstr>
      <vt:lpstr>By Combination</vt:lpstr>
      <vt:lpstr>G2:  Contrast</vt:lpstr>
      <vt:lpstr>PowerPoint Presentation</vt:lpstr>
      <vt:lpstr>G3:  Repetition</vt:lpstr>
      <vt:lpstr>PowerPoint Presentation</vt:lpstr>
      <vt:lpstr>G4:  Alignment</vt:lpstr>
      <vt:lpstr>PowerPoint Presentation</vt:lpstr>
      <vt:lpstr>Alignment in a Find Dialog</vt:lpstr>
      <vt:lpstr>G5:  Proximity</vt:lpstr>
      <vt:lpstr>PowerPoint Presentation</vt:lpstr>
      <vt:lpstr>G6:  Balance</vt:lpstr>
      <vt:lpstr>PowerPoint Presentation</vt:lpstr>
      <vt:lpstr>PowerPoint Presentation</vt:lpstr>
      <vt:lpstr>Activity 3</vt:lpstr>
      <vt:lpstr>Discussion</vt:lpstr>
      <vt:lpstr>In Conclusion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t-brbail</dc:creator>
  <cp:lastModifiedBy>Bailey, Brian P</cp:lastModifiedBy>
  <cp:revision>1486</cp:revision>
  <cp:lastPrinted>2023-11-13T14:18:04Z</cp:lastPrinted>
  <dcterms:created xsi:type="dcterms:W3CDTF">2009-05-04T18:29:30Z</dcterms:created>
  <dcterms:modified xsi:type="dcterms:W3CDTF">2025-07-15T12:20:53Z</dcterms:modified>
</cp:coreProperties>
</file>